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80" r:id="rId3"/>
    <p:sldId id="258" r:id="rId4"/>
    <p:sldId id="259" r:id="rId5"/>
    <p:sldId id="267" r:id="rId6"/>
    <p:sldId id="260" r:id="rId7"/>
    <p:sldId id="281" r:id="rId8"/>
    <p:sldId id="276" r:id="rId9"/>
    <p:sldId id="277" r:id="rId10"/>
    <p:sldId id="278" r:id="rId11"/>
    <p:sldId id="279" r:id="rId12"/>
    <p:sldId id="265" r:id="rId13"/>
    <p:sldId id="282" r:id="rId14"/>
    <p:sldId id="275" r:id="rId15"/>
    <p:sldId id="261" r:id="rId16"/>
    <p:sldId id="262" r:id="rId17"/>
    <p:sldId id="283" r:id="rId18"/>
    <p:sldId id="302" r:id="rId19"/>
    <p:sldId id="284" r:id="rId20"/>
    <p:sldId id="285" r:id="rId21"/>
    <p:sldId id="286" r:id="rId22"/>
    <p:sldId id="303" r:id="rId23"/>
    <p:sldId id="263" r:id="rId24"/>
    <p:sldId id="264" r:id="rId25"/>
    <p:sldId id="269" r:id="rId26"/>
    <p:sldId id="266" r:id="rId27"/>
    <p:sldId id="268" r:id="rId28"/>
    <p:sldId id="287" r:id="rId29"/>
    <p:sldId id="288" r:id="rId30"/>
    <p:sldId id="270" r:id="rId31"/>
    <p:sldId id="289" r:id="rId32"/>
    <p:sldId id="292" r:id="rId33"/>
    <p:sldId id="271" r:id="rId34"/>
    <p:sldId id="291" r:id="rId35"/>
    <p:sldId id="290" r:id="rId36"/>
    <p:sldId id="272" r:id="rId37"/>
    <p:sldId id="293" r:id="rId38"/>
    <p:sldId id="294" r:id="rId39"/>
    <p:sldId id="295" r:id="rId40"/>
    <p:sldId id="296" r:id="rId41"/>
    <p:sldId id="301" r:id="rId42"/>
    <p:sldId id="297" r:id="rId43"/>
    <p:sldId id="298" r:id="rId44"/>
    <p:sldId id="299" r:id="rId45"/>
    <p:sldId id="27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2" autoAdjust="0"/>
    <p:restoredTop sz="94652"/>
  </p:normalViewPr>
  <p:slideViewPr>
    <p:cSldViewPr snapToGrid="0">
      <p:cViewPr>
        <p:scale>
          <a:sx n="121" d="100"/>
          <a:sy n="121"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0:35:07.067"/>
    </inkml:context>
    <inkml:brush xml:id="br0">
      <inkml:brushProperty name="width" value="0.05" units="cm"/>
      <inkml:brushProperty name="height" value="0.05" units="cm"/>
      <inkml:brushProperty name="color" value="#004F8B"/>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0:36:42.188"/>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7C20C-5499-4218-A874-090170FBE0B6}" type="datetimeFigureOut">
              <a:rPr lang="en-IN" smtClean="0"/>
              <a:t>23/03/25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E7E54-332A-45B4-BB03-121DFEB4388F}" type="slidenum">
              <a:rPr lang="en-IN" smtClean="0"/>
              <a:t>‹#›</a:t>
            </a:fld>
            <a:endParaRPr lang="en-IN"/>
          </a:p>
        </p:txBody>
      </p:sp>
    </p:spTree>
    <p:extLst>
      <p:ext uri="{BB962C8B-B14F-4D97-AF65-F5344CB8AC3E}">
        <p14:creationId xmlns:p14="http://schemas.microsoft.com/office/powerpoint/2010/main" val="152876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A1D7-CBC4-D4CE-3565-C8AECDE78A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404B5F-8E14-959C-F0EB-870CD3ADD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F616CB-B7D1-5E15-59DE-1683D39707FE}"/>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910D35A0-F1C6-F8EB-DB33-BFE06C51BC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A45855-D988-304C-AD19-3A23A468C917}"/>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55960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45E3D-970A-C04C-A95A-FC919C2797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09501E-4F03-F542-DAC2-641C2D08E4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A6EAF1-627F-3973-AD6B-D89C7CDA906F}"/>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6395B25D-0A13-D518-F6D2-30469BD8B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4B4FFB-D270-111E-0889-18209EDB90F2}"/>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303984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D08A7-388A-10A5-331A-A5627A7F7C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E018D5-A272-ED7A-BB89-3D991CA58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46587B-2A09-2346-E005-49CCC411AF37}"/>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63905BEC-C30A-F2E0-A982-FCFF117D9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8E5B71-8044-8EE1-D856-2AF0A6F6654A}"/>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410387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9BF97-2E16-4257-BDA7-D5A7BEFB2A44}"/>
              </a:ext>
            </a:extLst>
          </p:cNvPr>
          <p:cNvSpPr>
            <a:spLocks noGrp="1"/>
          </p:cNvSpPr>
          <p:nvPr>
            <p:ph type="dt" sz="half" idx="10"/>
          </p:nvPr>
        </p:nvSpPr>
        <p:spPr/>
        <p:txBody>
          <a:bodyPr/>
          <a:lstStyle/>
          <a:p>
            <a:fld id="{EA8A1AFC-9F3B-438B-B10C-E9A9073FAD5F}" type="datetime1">
              <a:rPr lang="en-IN" smtClean="0"/>
              <a:t>23/03/25</a:t>
            </a:fld>
            <a:endParaRPr lang="en-IN"/>
          </a:p>
        </p:txBody>
      </p:sp>
      <p:sp>
        <p:nvSpPr>
          <p:cNvPr id="3" name="Footer Placeholder 2">
            <a:extLst>
              <a:ext uri="{FF2B5EF4-FFF2-40B4-BE49-F238E27FC236}">
                <a16:creationId xmlns:a16="http://schemas.microsoft.com/office/drawing/2014/main" id="{4BAA0A67-B437-4EA6-8377-F0E6167F27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5B5BA1-8791-456F-B896-A68E85626A00}"/>
              </a:ext>
            </a:extLst>
          </p:cNvPr>
          <p:cNvSpPr>
            <a:spLocks noGrp="1"/>
          </p:cNvSpPr>
          <p:nvPr>
            <p:ph type="sldNum" sz="quarter" idx="12"/>
          </p:nvPr>
        </p:nvSpPr>
        <p:spPr/>
        <p:txBody>
          <a:bodyPr/>
          <a:lstStyle/>
          <a:p>
            <a:fld id="{DCC7CF5C-16A0-4876-B638-15BC6385E45C}" type="slidenum">
              <a:rPr lang="en-IN" smtClean="0"/>
              <a:t>‹#›</a:t>
            </a:fld>
            <a:endParaRPr lang="en-IN"/>
          </a:p>
        </p:txBody>
      </p:sp>
      <p:sp>
        <p:nvSpPr>
          <p:cNvPr id="11" name="Title 1">
            <a:extLst>
              <a:ext uri="{FF2B5EF4-FFF2-40B4-BE49-F238E27FC236}">
                <a16:creationId xmlns:a16="http://schemas.microsoft.com/office/drawing/2014/main" id="{22F713B7-3969-431A-945B-0B6447D08377}"/>
              </a:ext>
            </a:extLst>
          </p:cNvPr>
          <p:cNvSpPr>
            <a:spLocks noGrp="1"/>
          </p:cNvSpPr>
          <p:nvPr>
            <p:ph type="title"/>
          </p:nvPr>
        </p:nvSpPr>
        <p:spPr>
          <a:xfrm>
            <a:off x="837914" y="556895"/>
            <a:ext cx="10516172" cy="1089393"/>
          </a:xfrm>
        </p:spPr>
        <p:txBody>
          <a:bodyPr/>
          <a:lstStyle/>
          <a:p>
            <a:r>
              <a:rPr lang="en-US"/>
              <a:t>Click to edit Master title style</a:t>
            </a:r>
            <a:endParaRPr lang="en-IN"/>
          </a:p>
        </p:txBody>
      </p:sp>
      <p:sp>
        <p:nvSpPr>
          <p:cNvPr id="12" name="Content Placeholder 2">
            <a:extLst>
              <a:ext uri="{FF2B5EF4-FFF2-40B4-BE49-F238E27FC236}">
                <a16:creationId xmlns:a16="http://schemas.microsoft.com/office/drawing/2014/main" id="{BF0AEC5C-AA2F-4FC8-A243-98F784E2D88B}"/>
              </a:ext>
            </a:extLst>
          </p:cNvPr>
          <p:cNvSpPr>
            <a:spLocks noGrp="1"/>
          </p:cNvSpPr>
          <p:nvPr>
            <p:ph idx="1"/>
          </p:nvPr>
        </p:nvSpPr>
        <p:spPr>
          <a:xfrm>
            <a:off x="837914" y="1825475"/>
            <a:ext cx="10516172" cy="4351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7810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66D6-F37F-C440-3920-E43D21048C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7B393C-5B42-8BB8-1CEC-245DFA05C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DC209E-FB5E-1834-9214-40E9644B6B2F}"/>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1FECB9EC-5DF2-DA19-E3A8-679BAE2D1B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D6B6A-59E7-4631-6549-12A4BC4E3CC8}"/>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292332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D40EF-53AC-8962-502F-B7C3311187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90D580-20A5-5422-BDF2-308B47848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0CCD87-CF8D-7188-B125-D8704A371474}"/>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CFB8E23B-1BFF-A89C-F626-D65900BAB0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46DFDB-1953-262A-FEE6-85DBD6180310}"/>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30099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F063-2798-E90F-5BCA-DEFD48C2C0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E6E140-CCE6-DA08-C6E6-6122C64049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00D085-CB8F-EE09-F27A-5D49635C2C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0A1943-2123-5E1F-5899-C9F6CF7B3934}"/>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6" name="Footer Placeholder 5">
            <a:extLst>
              <a:ext uri="{FF2B5EF4-FFF2-40B4-BE49-F238E27FC236}">
                <a16:creationId xmlns:a16="http://schemas.microsoft.com/office/drawing/2014/main" id="{7FDD0742-A386-AA5E-1DF4-0A6D147201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DC4971-DD7B-7D3E-2945-3CFA5BDFAE63}"/>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3939203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81D3-5E1F-AB26-BD55-4E71893000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FCE0A2-F52B-1C05-4E29-D2F408AEE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1ADEE-4EAD-67A5-AB34-90A4612F0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D90345-2136-6F44-D8A2-D221347AF6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83423-0C91-EF76-85E2-8B65DAF08C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84D77C-9C77-D240-3DE0-60AEECFCD1D6}"/>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8" name="Footer Placeholder 7">
            <a:extLst>
              <a:ext uri="{FF2B5EF4-FFF2-40B4-BE49-F238E27FC236}">
                <a16:creationId xmlns:a16="http://schemas.microsoft.com/office/drawing/2014/main" id="{58960816-E4A1-F288-D198-96F489C928D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FCB694-4970-238D-E142-867FE5D3AA66}"/>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288716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D3D2-D30A-BB3B-7759-A88B3C19BA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D0CCFC-D440-C884-2CFA-A457C6F36C34}"/>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4" name="Footer Placeholder 3">
            <a:extLst>
              <a:ext uri="{FF2B5EF4-FFF2-40B4-BE49-F238E27FC236}">
                <a16:creationId xmlns:a16="http://schemas.microsoft.com/office/drawing/2014/main" id="{D32AA794-9148-BB3F-B8DC-B34F2BA231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87586E-5B6C-6759-7BAB-686FDE113147}"/>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179117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D60292-26CD-CD56-A379-DCAB9BD0BD83}"/>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3" name="Footer Placeholder 2">
            <a:extLst>
              <a:ext uri="{FF2B5EF4-FFF2-40B4-BE49-F238E27FC236}">
                <a16:creationId xmlns:a16="http://schemas.microsoft.com/office/drawing/2014/main" id="{F109B2BA-C424-2131-CE20-BD949D6ADD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F3871B-7971-5475-EAE5-C1B025D59BEB}"/>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174280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AD4E-BC52-09E4-AF70-97434403C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290D00-104F-B703-218B-ED1F84DF9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4DD90D-B439-A9AE-3839-A345D52D8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A9CFAC-1579-2546-72B1-41F7A39F34A3}"/>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6" name="Footer Placeholder 5">
            <a:extLst>
              <a:ext uri="{FF2B5EF4-FFF2-40B4-BE49-F238E27FC236}">
                <a16:creationId xmlns:a16="http://schemas.microsoft.com/office/drawing/2014/main" id="{7BFDE1FA-DA90-14F3-B50C-5F2BB94903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3557FB-CC74-CBB1-D634-227F92A100A6}"/>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84431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9E4D-1907-A383-0E75-7DB596695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559A93-A9A2-7214-A392-FBCB7D5D6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99BB7-B8A5-F705-DCF7-28462F849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EF5247-1471-324B-CDFE-04E19AC0F7BC}"/>
              </a:ext>
            </a:extLst>
          </p:cNvPr>
          <p:cNvSpPr>
            <a:spLocks noGrp="1"/>
          </p:cNvSpPr>
          <p:nvPr>
            <p:ph type="dt" sz="half" idx="10"/>
          </p:nvPr>
        </p:nvSpPr>
        <p:spPr/>
        <p:txBody>
          <a:bodyPr/>
          <a:lstStyle/>
          <a:p>
            <a:fld id="{5FFAF04D-D04A-4E6E-9CCB-253E26D3C25A}" type="datetimeFigureOut">
              <a:rPr lang="en-IN" smtClean="0"/>
              <a:t>23/03/25</a:t>
            </a:fld>
            <a:endParaRPr lang="en-IN"/>
          </a:p>
        </p:txBody>
      </p:sp>
      <p:sp>
        <p:nvSpPr>
          <p:cNvPr id="6" name="Footer Placeholder 5">
            <a:extLst>
              <a:ext uri="{FF2B5EF4-FFF2-40B4-BE49-F238E27FC236}">
                <a16:creationId xmlns:a16="http://schemas.microsoft.com/office/drawing/2014/main" id="{440EB56B-771F-1947-989D-6634CA2F63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7B4B3B-D0EE-F52A-E997-1E16ED90B775}"/>
              </a:ext>
            </a:extLst>
          </p:cNvPr>
          <p:cNvSpPr>
            <a:spLocks noGrp="1"/>
          </p:cNvSpPr>
          <p:nvPr>
            <p:ph type="sldNum" sz="quarter" idx="12"/>
          </p:nvPr>
        </p:nvSpPr>
        <p:spPr/>
        <p:txBody>
          <a:bodyPr/>
          <a:lstStyle/>
          <a:p>
            <a:fld id="{28C1D9E6-27FC-4AB2-8BCC-021AF3F8E3FD}" type="slidenum">
              <a:rPr lang="en-IN" smtClean="0"/>
              <a:t>‹#›</a:t>
            </a:fld>
            <a:endParaRPr lang="en-IN"/>
          </a:p>
        </p:txBody>
      </p:sp>
    </p:spTree>
    <p:extLst>
      <p:ext uri="{BB962C8B-B14F-4D97-AF65-F5344CB8AC3E}">
        <p14:creationId xmlns:p14="http://schemas.microsoft.com/office/powerpoint/2010/main" val="33471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4F264-D392-539B-BD57-19C5A28E72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099BDC-49AF-C137-223F-F7A11F258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F09C1-A2A1-BF5C-CE42-CB8BE1926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AF04D-D04A-4E6E-9CCB-253E26D3C25A}" type="datetimeFigureOut">
              <a:rPr lang="en-IN" smtClean="0"/>
              <a:t>23/03/25</a:t>
            </a:fld>
            <a:endParaRPr lang="en-IN"/>
          </a:p>
        </p:txBody>
      </p:sp>
      <p:sp>
        <p:nvSpPr>
          <p:cNvPr id="5" name="Footer Placeholder 4">
            <a:extLst>
              <a:ext uri="{FF2B5EF4-FFF2-40B4-BE49-F238E27FC236}">
                <a16:creationId xmlns:a16="http://schemas.microsoft.com/office/drawing/2014/main" id="{8B2D6017-D0D5-0E06-3611-41FA13785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087DAE-B698-1AB0-1D81-0AAFE1E502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1D9E6-27FC-4AB2-8BCC-021AF3F8E3FD}" type="slidenum">
              <a:rPr lang="en-IN" smtClean="0"/>
              <a:t>‹#›</a:t>
            </a:fld>
            <a:endParaRPr lang="en-IN"/>
          </a:p>
        </p:txBody>
      </p:sp>
    </p:spTree>
    <p:extLst>
      <p:ext uri="{BB962C8B-B14F-4D97-AF65-F5344CB8AC3E}">
        <p14:creationId xmlns:p14="http://schemas.microsoft.com/office/powerpoint/2010/main" val="1681437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0F95502-65C6-482A-9B40-DDCB8DAA9D75}"/>
              </a:ext>
            </a:extLst>
          </p:cNvPr>
          <p:cNvGrpSpPr/>
          <p:nvPr/>
        </p:nvGrpSpPr>
        <p:grpSpPr>
          <a:xfrm>
            <a:off x="57" y="1"/>
            <a:ext cx="12191887" cy="713235"/>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sz="1154"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sz="1154"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sz="1154"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sz="1154" dirty="0"/>
            </a:p>
          </p:txBody>
        </p:sp>
      </p:grpSp>
      <p:sp>
        <p:nvSpPr>
          <p:cNvPr id="5" name="object 5"/>
          <p:cNvSpPr txBox="1"/>
          <p:nvPr/>
        </p:nvSpPr>
        <p:spPr>
          <a:xfrm>
            <a:off x="3628419" y="154753"/>
            <a:ext cx="3591576" cy="372541"/>
          </a:xfrm>
          <a:prstGeom prst="rect">
            <a:avLst/>
          </a:prstGeom>
          <a:noFill/>
        </p:spPr>
        <p:txBody>
          <a:bodyPr vert="horz" wrap="square" lIns="0" tIns="56200" rIns="0" bIns="0" rtlCol="0">
            <a:spAutoFit/>
          </a:bodyPr>
          <a:lstStyle/>
          <a:p>
            <a:pPr marL="317636">
              <a:spcBef>
                <a:spcPts val="442"/>
              </a:spcBef>
            </a:pPr>
            <a:r>
              <a:rPr lang="en-IN" sz="2052" spc="-6" dirty="0">
                <a:solidFill>
                  <a:srgbClr val="FFFFFF"/>
                </a:solidFill>
                <a:cs typeface="Source Sans Pro Light"/>
              </a:rPr>
              <a:t>AIML</a:t>
            </a:r>
            <a:endParaRPr sz="2052" dirty="0">
              <a:cs typeface="Source Sans Pro Light"/>
            </a:endParaRPr>
          </a:p>
        </p:txBody>
      </p:sp>
      <p:sp>
        <p:nvSpPr>
          <p:cNvPr id="7" name="object 7"/>
          <p:cNvSpPr txBox="1"/>
          <p:nvPr/>
        </p:nvSpPr>
        <p:spPr>
          <a:xfrm>
            <a:off x="6986464" y="212277"/>
            <a:ext cx="1786142" cy="324017"/>
          </a:xfrm>
          <a:prstGeom prst="rect">
            <a:avLst/>
          </a:prstGeom>
        </p:spPr>
        <p:txBody>
          <a:bodyPr vert="horz" wrap="square" lIns="0" tIns="8145" rIns="0" bIns="0" rtlCol="0">
            <a:spAutoFit/>
          </a:bodyPr>
          <a:lstStyle/>
          <a:p>
            <a:pPr marL="8145">
              <a:spcBef>
                <a:spcPts val="64"/>
              </a:spcBef>
            </a:pPr>
            <a:r>
              <a:rPr lang="en-IN" sz="2052" spc="-10" dirty="0">
                <a:solidFill>
                  <a:srgbClr val="FFFFFF"/>
                </a:solidFill>
                <a:cs typeface="Source Sans Pro Light"/>
              </a:rPr>
              <a:t>PBL | AI3170 </a:t>
            </a:r>
            <a:endParaRPr sz="2052" dirty="0">
              <a:cs typeface="Source Sans Pro Light"/>
            </a:endParaRPr>
          </a:p>
        </p:txBody>
      </p:sp>
      <p:sp>
        <p:nvSpPr>
          <p:cNvPr id="26" name="Subtitle 2">
            <a:extLst>
              <a:ext uri="{FF2B5EF4-FFF2-40B4-BE49-F238E27FC236}">
                <a16:creationId xmlns:a16="http://schemas.microsoft.com/office/drawing/2014/main" id="{54037F47-2839-426C-A6B3-5AA4704ACB7A}"/>
              </a:ext>
            </a:extLst>
          </p:cNvPr>
          <p:cNvSpPr txBox="1">
            <a:spLocks/>
          </p:cNvSpPr>
          <p:nvPr/>
        </p:nvSpPr>
        <p:spPr>
          <a:xfrm>
            <a:off x="4215948" y="4722065"/>
            <a:ext cx="4049106" cy="1032190"/>
          </a:xfrm>
          <a:prstGeom prst="rect">
            <a:avLst/>
          </a:prstGeom>
        </p:spPr>
        <p:txBody>
          <a:bodyPr>
            <a:normAutofit/>
          </a:bodyPr>
          <a:lst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a:lstStyle>
          <a:p>
            <a:pPr marL="0" indent="0" algn="ctr">
              <a:buNone/>
            </a:pPr>
            <a:endParaRPr lang="en-IN" sz="1283" dirty="0">
              <a:latin typeface="Arial Rounded MT Bold" panose="020F0704030504030204" pitchFamily="34" charset="0"/>
            </a:endParaRPr>
          </a:p>
        </p:txBody>
      </p:sp>
      <p:sp>
        <p:nvSpPr>
          <p:cNvPr id="8" name="Date Placeholder 7">
            <a:extLst>
              <a:ext uri="{FF2B5EF4-FFF2-40B4-BE49-F238E27FC236}">
                <a16:creationId xmlns:a16="http://schemas.microsoft.com/office/drawing/2014/main" id="{E0FEE703-9546-45D4-A2D8-CD511B7ACA4C}"/>
              </a:ext>
            </a:extLst>
          </p:cNvPr>
          <p:cNvSpPr>
            <a:spLocks noGrp="1"/>
          </p:cNvSpPr>
          <p:nvPr>
            <p:ph type="dt" sz="half" idx="10"/>
          </p:nvPr>
        </p:nvSpPr>
        <p:spPr/>
        <p:txBody>
          <a:bodyPr/>
          <a:lstStyle/>
          <a:p>
            <a:fld id="{564FA911-CCD0-4FB1-BA56-B7F889A5B419}" type="datetime1">
              <a:rPr lang="en-IN" smtClean="0"/>
              <a:t>23/03/25</a:t>
            </a:fld>
            <a:endParaRPr lang="en-IN" dirty="0"/>
          </a:p>
        </p:txBody>
      </p:sp>
      <p:sp>
        <p:nvSpPr>
          <p:cNvPr id="9" name="Slide Number Placeholder 8">
            <a:extLst>
              <a:ext uri="{FF2B5EF4-FFF2-40B4-BE49-F238E27FC236}">
                <a16:creationId xmlns:a16="http://schemas.microsoft.com/office/drawing/2014/main" id="{4AA0A618-D23E-423D-BEBF-32CBD976176D}"/>
              </a:ext>
            </a:extLst>
          </p:cNvPr>
          <p:cNvSpPr>
            <a:spLocks noGrp="1"/>
          </p:cNvSpPr>
          <p:nvPr>
            <p:ph type="sldNum" sz="quarter" idx="12"/>
          </p:nvPr>
        </p:nvSpPr>
        <p:spPr/>
        <p:txBody>
          <a:bodyPr/>
          <a:lstStyle/>
          <a:p>
            <a:fld id="{DCC7CF5C-16A0-4876-B638-15BC6385E45C}" type="slidenum">
              <a:rPr lang="en-IN" smtClean="0"/>
              <a:t>1</a:t>
            </a:fld>
            <a:endParaRPr lang="en-I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2062731-4BC0-4A92-9669-D96997ECFC49}"/>
                  </a:ext>
                </a:extLst>
              </p14:cNvPr>
              <p14:cNvContentPartPr/>
              <p14:nvPr/>
            </p14:nvContentPartPr>
            <p14:xfrm>
              <a:off x="1705915" y="3543701"/>
              <a:ext cx="231" cy="231"/>
            </p14:xfrm>
          </p:contentPart>
        </mc:Choice>
        <mc:Fallback xmlns="">
          <p:pic>
            <p:nvPicPr>
              <p:cNvPr id="10" name="Ink 9">
                <a:extLst>
                  <a:ext uri="{FF2B5EF4-FFF2-40B4-BE49-F238E27FC236}">
                    <a16:creationId xmlns:a16="http://schemas.microsoft.com/office/drawing/2014/main" id="{12062731-4BC0-4A92-9669-D96997ECFC49}"/>
                  </a:ext>
                </a:extLst>
              </p:cNvPr>
              <p:cNvPicPr/>
              <p:nvPr/>
            </p:nvPicPr>
            <p:blipFill>
              <a:blip r:embed="rId4"/>
              <a:stretch>
                <a:fillRect/>
              </a:stretch>
            </p:blipFill>
            <p:spPr>
              <a:xfrm>
                <a:off x="1700140" y="3537926"/>
                <a:ext cx="11550" cy="115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A48C76-FFA4-4101-9E8E-33EE91B7C160}"/>
                  </a:ext>
                </a:extLst>
              </p14:cNvPr>
              <p14:cNvContentPartPr/>
              <p14:nvPr/>
            </p14:nvContentPartPr>
            <p14:xfrm>
              <a:off x="2411943" y="3636745"/>
              <a:ext cx="231" cy="231"/>
            </p14:xfrm>
          </p:contentPart>
        </mc:Choice>
        <mc:Fallback xmlns="">
          <p:pic>
            <p:nvPicPr>
              <p:cNvPr id="11" name="Ink 10">
                <a:extLst>
                  <a:ext uri="{FF2B5EF4-FFF2-40B4-BE49-F238E27FC236}">
                    <a16:creationId xmlns:a16="http://schemas.microsoft.com/office/drawing/2014/main" id="{55A48C76-FFA4-4101-9E8E-33EE91B7C160}"/>
                  </a:ext>
                </a:extLst>
              </p:cNvPr>
              <p:cNvPicPr/>
              <p:nvPr/>
            </p:nvPicPr>
            <p:blipFill>
              <a:blip r:embed="rId4"/>
              <a:stretch>
                <a:fillRect/>
              </a:stretch>
            </p:blipFill>
            <p:spPr>
              <a:xfrm>
                <a:off x="2406168" y="3630970"/>
                <a:ext cx="11550" cy="11550"/>
              </a:xfrm>
              <a:prstGeom prst="rect">
                <a:avLst/>
              </a:prstGeom>
            </p:spPr>
          </p:pic>
        </mc:Fallback>
      </mc:AlternateContent>
      <p:sp>
        <p:nvSpPr>
          <p:cNvPr id="13" name="Subtitle 3">
            <a:extLst>
              <a:ext uri="{FF2B5EF4-FFF2-40B4-BE49-F238E27FC236}">
                <a16:creationId xmlns:a16="http://schemas.microsoft.com/office/drawing/2014/main" id="{852A6EE4-C764-FA26-92B8-47D89E3DDC6F}"/>
              </a:ext>
            </a:extLst>
          </p:cNvPr>
          <p:cNvSpPr>
            <a:spLocks noGrp="1"/>
          </p:cNvSpPr>
          <p:nvPr/>
        </p:nvSpPr>
        <p:spPr>
          <a:xfrm>
            <a:off x="7943237" y="3957527"/>
            <a:ext cx="3135194" cy="903081"/>
          </a:xfrm>
          <a:prstGeom prst="rect">
            <a:avLst/>
          </a:prstGeom>
        </p:spPr>
        <p:txBody>
          <a:bodyPr>
            <a:normAutofit/>
          </a:bodyPr>
          <a:lstStyle>
            <a:lvl1pPr marL="0" indent="0" algn="ctr" rtl="0" eaLnBrk="1" latinLnBrk="0" hangingPunct="1">
              <a:spcBef>
                <a:spcPts val="580"/>
              </a:spcBef>
              <a:buClr>
                <a:schemeClr val="accent1"/>
              </a:buClr>
              <a:buSzPct val="85000"/>
              <a:buFont typeface="Wingdings 2"/>
              <a:buNone/>
              <a:defRPr kumimoji="0" sz="2600" kern="1200">
                <a:solidFill>
                  <a:schemeClr val="tx2"/>
                </a:solidFill>
                <a:latin typeface="+mn-lt"/>
                <a:ea typeface="+mn-ea"/>
                <a:cs typeface="+mn-cs"/>
              </a:defRPr>
            </a:lvl1pPr>
            <a:lvl2pPr marL="457200" indent="0" algn="ctr" rtl="0" eaLnBrk="1" latinLnBrk="0" hangingPunct="1">
              <a:spcBef>
                <a:spcPts val="370"/>
              </a:spcBef>
              <a:buClr>
                <a:schemeClr val="accent2"/>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ts val="370"/>
              </a:spcBef>
              <a:buClr>
                <a:schemeClr val="accent1">
                  <a:tint val="60000"/>
                </a:schemeClr>
              </a:buClr>
              <a:buSzPct val="85000"/>
              <a:buFont typeface="Wingdings 2"/>
              <a:buNone/>
              <a:defRPr kumimoji="0" sz="2000" kern="1200">
                <a:solidFill>
                  <a:schemeClr val="tx1"/>
                </a:solidFill>
                <a:latin typeface="+mn-lt"/>
                <a:ea typeface="+mn-ea"/>
                <a:cs typeface="+mn-cs"/>
              </a:defRPr>
            </a:lvl3pPr>
            <a:lvl4pPr marL="1371600" indent="0" algn="ctr" rtl="0" eaLnBrk="1" latinLnBrk="0" hangingPunct="1">
              <a:spcBef>
                <a:spcPts val="370"/>
              </a:spcBef>
              <a:buClr>
                <a:schemeClr val="accent3"/>
              </a:buClr>
              <a:buSzPct val="80000"/>
              <a:buFont typeface="Wingdings 2"/>
              <a:buNone/>
              <a:defRPr kumimoji="0" sz="2000" kern="1200">
                <a:solidFill>
                  <a:schemeClr val="tx1"/>
                </a:solidFill>
                <a:latin typeface="+mn-lt"/>
                <a:ea typeface="+mn-ea"/>
                <a:cs typeface="+mn-cs"/>
              </a:defRPr>
            </a:lvl4pPr>
            <a:lvl5pPr marL="1828800" indent="0" algn="ctr" rtl="0" eaLnBrk="1" latinLnBrk="0" hangingPunct="1">
              <a:spcBef>
                <a:spcPts val="370"/>
              </a:spcBef>
              <a:buClr>
                <a:schemeClr val="accent3"/>
              </a:buClr>
              <a:buFontTx/>
              <a:buNone/>
              <a:defRPr kumimoji="0" sz="2000" kern="1200">
                <a:solidFill>
                  <a:schemeClr val="tx1"/>
                </a:solidFill>
                <a:latin typeface="+mn-lt"/>
                <a:ea typeface="+mn-ea"/>
                <a:cs typeface="+mn-cs"/>
              </a:defRPr>
            </a:lvl5pPr>
            <a:lvl6pPr marL="2286000" indent="0" algn="ctr" rtl="0" eaLnBrk="1" latinLnBrk="0" hangingPunct="1">
              <a:spcBef>
                <a:spcPts val="370"/>
              </a:spcBef>
              <a:buClr>
                <a:schemeClr val="accent3"/>
              </a:buClr>
              <a:buNone/>
              <a:defRPr kumimoji="0" sz="1800" kern="1200" baseline="0">
                <a:solidFill>
                  <a:schemeClr val="tx1"/>
                </a:solidFill>
                <a:latin typeface="+mn-lt"/>
                <a:ea typeface="+mn-ea"/>
                <a:cs typeface="+mn-cs"/>
              </a:defRPr>
            </a:lvl6pPr>
            <a:lvl7pPr marL="2743200" indent="0" algn="ctr" rtl="0" eaLnBrk="1" latinLnBrk="0" hangingPunct="1">
              <a:spcBef>
                <a:spcPts val="370"/>
              </a:spcBef>
              <a:buClr>
                <a:schemeClr val="accent2"/>
              </a:buClr>
              <a:buNone/>
              <a:defRPr kumimoji="0" sz="1800" kern="1200">
                <a:solidFill>
                  <a:schemeClr val="tx1"/>
                </a:solidFill>
                <a:latin typeface="+mn-lt"/>
                <a:ea typeface="+mn-ea"/>
                <a:cs typeface="+mn-cs"/>
              </a:defRPr>
            </a:lvl7pPr>
            <a:lvl8pPr marL="3200400" indent="0" algn="ctr" rtl="0" eaLnBrk="1" latinLnBrk="0" hangingPunct="1">
              <a:spcBef>
                <a:spcPts val="370"/>
              </a:spcBef>
              <a:buClr>
                <a:schemeClr val="accent1">
                  <a:tint val="60000"/>
                </a:schemeClr>
              </a:buClr>
              <a:buNone/>
              <a:defRPr kumimoji="0" sz="1800" kern="1200">
                <a:solidFill>
                  <a:schemeClr val="tx1"/>
                </a:solidFill>
                <a:latin typeface="+mn-lt"/>
                <a:ea typeface="+mn-ea"/>
                <a:cs typeface="+mn-cs"/>
              </a:defRPr>
            </a:lvl8pPr>
            <a:lvl9pPr marL="3657600" indent="0" algn="ctr" rtl="0" eaLnBrk="1" latinLnBrk="0" hangingPunct="1">
              <a:spcBef>
                <a:spcPts val="370"/>
              </a:spcBef>
              <a:buClr>
                <a:schemeClr val="accent2">
                  <a:tint val="60000"/>
                </a:schemeClr>
              </a:buClr>
              <a:buNone/>
              <a:defRPr kumimoji="0" sz="1800" kern="1200">
                <a:solidFill>
                  <a:schemeClr val="tx1"/>
                </a:solidFill>
                <a:latin typeface="+mn-lt"/>
                <a:ea typeface="+mn-ea"/>
                <a:cs typeface="+mn-cs"/>
              </a:defRPr>
            </a:lvl9pPr>
          </a:lstStyle>
          <a:p>
            <a:r>
              <a:rPr lang="en-US" sz="1539" b="1" dirty="0">
                <a:solidFill>
                  <a:schemeClr val="tx1"/>
                </a:solidFill>
                <a:latin typeface="Times New Roman" panose="02020603050405020304" pitchFamily="18" charset="0"/>
                <a:cs typeface="Times New Roman" panose="02020603050405020304" pitchFamily="18" charset="0"/>
              </a:rPr>
              <a:t>Submitted By</a:t>
            </a:r>
          </a:p>
          <a:p>
            <a:r>
              <a:rPr lang="en-US" sz="1539" dirty="0">
                <a:solidFill>
                  <a:schemeClr val="tx1"/>
                </a:solidFill>
                <a:latin typeface="Times New Roman" panose="02020603050405020304" pitchFamily="18" charset="0"/>
                <a:cs typeface="Times New Roman" panose="02020603050405020304" pitchFamily="18" charset="0"/>
              </a:rPr>
              <a:t>Khushi Madan, Avneet Singh Oberoi and </a:t>
            </a:r>
            <a:r>
              <a:rPr lang="en-US" sz="1539" dirty="0" err="1">
                <a:solidFill>
                  <a:schemeClr val="tx1"/>
                </a:solidFill>
                <a:latin typeface="Times New Roman" panose="02020603050405020304" pitchFamily="18" charset="0"/>
                <a:cs typeface="Times New Roman" panose="02020603050405020304" pitchFamily="18" charset="0"/>
              </a:rPr>
              <a:t>Jatinpreet</a:t>
            </a:r>
            <a:r>
              <a:rPr lang="en-US" sz="1539" dirty="0">
                <a:solidFill>
                  <a:schemeClr val="tx1"/>
                </a:solidFill>
                <a:latin typeface="Times New Roman" panose="02020603050405020304" pitchFamily="18" charset="0"/>
                <a:cs typeface="Times New Roman" panose="02020603050405020304" pitchFamily="18" charset="0"/>
              </a:rPr>
              <a:t> Singh</a:t>
            </a:r>
          </a:p>
          <a:p>
            <a:endParaRPr lang="en-US" sz="1667" dirty="0">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83B0065D-D9EC-9552-2D30-CC79C91B95FF}"/>
              </a:ext>
            </a:extLst>
          </p:cNvPr>
          <p:cNvSpPr>
            <a:spLocks noGrp="1"/>
          </p:cNvSpPr>
          <p:nvPr/>
        </p:nvSpPr>
        <p:spPr>
          <a:xfrm>
            <a:off x="3669649" y="1927657"/>
            <a:ext cx="5306282" cy="901118"/>
          </a:xfrm>
          <a:prstGeom prst="rect">
            <a:avLst/>
          </a:prstGeom>
        </p:spPr>
        <p:txBody>
          <a:bodyPr bIns="58643" anchor="ctr" anchorCtr="0">
            <a:noAutofit/>
          </a:bodyPr>
          <a:lstStyle>
            <a:lvl1pPr algn="ctr" rtl="0" eaLnBrk="1" latinLnBrk="0" hangingPunct="1">
              <a:spcBef>
                <a:spcPct val="0"/>
              </a:spcBef>
              <a:buNone/>
              <a:defRPr kumimoji="0" lang="en-US" sz="4000" kern="1200" dirty="0">
                <a:solidFill>
                  <a:srgbClr val="FFFFFF"/>
                </a:solidFill>
                <a:latin typeface="+mj-lt"/>
                <a:ea typeface="+mj-ea"/>
                <a:cs typeface="+mj-cs"/>
              </a:defRPr>
            </a:lvl1pPr>
          </a:lstStyle>
          <a:p>
            <a:r>
              <a:rPr lang="en-US" sz="3200" b="1" dirty="0">
                <a:solidFill>
                  <a:srgbClr val="00B050"/>
                </a:solidFill>
                <a:latin typeface="Times New Roman" pitchFamily="18" charset="0"/>
                <a:cs typeface="Times New Roman" pitchFamily="18" charset="0"/>
              </a:rPr>
              <a:t>FixMyCity</a:t>
            </a:r>
          </a:p>
        </p:txBody>
      </p:sp>
      <p:sp>
        <p:nvSpPr>
          <p:cNvPr id="15" name="Subtitle 3">
            <a:extLst>
              <a:ext uri="{FF2B5EF4-FFF2-40B4-BE49-F238E27FC236}">
                <a16:creationId xmlns:a16="http://schemas.microsoft.com/office/drawing/2014/main" id="{D0B4349C-EA28-C343-1233-072D36BE98E4}"/>
              </a:ext>
            </a:extLst>
          </p:cNvPr>
          <p:cNvSpPr txBox="1">
            <a:spLocks/>
          </p:cNvSpPr>
          <p:nvPr/>
        </p:nvSpPr>
        <p:spPr>
          <a:xfrm>
            <a:off x="534455" y="3957526"/>
            <a:ext cx="3135194" cy="902620"/>
          </a:xfrm>
          <a:prstGeom prst="rect">
            <a:avLst/>
          </a:prstGeom>
        </p:spPr>
        <p:txBody>
          <a:bodyPr vert="horz" lIns="58643" tIns="29322" rIns="58643" bIns="2932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6405">
              <a:spcBef>
                <a:spcPct val="20000"/>
              </a:spcBef>
              <a:defRPr/>
            </a:pPr>
            <a:r>
              <a:rPr lang="en-US" sz="1539" b="1" dirty="0">
                <a:latin typeface="Times New Roman" panose="02020603050405020304" pitchFamily="18" charset="0"/>
                <a:cs typeface="Times New Roman" panose="02020603050405020304" pitchFamily="18" charset="0"/>
              </a:rPr>
              <a:t>Project Guide</a:t>
            </a:r>
          </a:p>
          <a:p>
            <a:pPr algn="ctr" defTabSz="586405">
              <a:spcBef>
                <a:spcPct val="20000"/>
              </a:spcBef>
              <a:defRPr/>
            </a:pPr>
            <a:r>
              <a:rPr lang="en-US" sz="1539" dirty="0">
                <a:latin typeface="Times New Roman" panose="02020603050405020304" pitchFamily="18" charset="0"/>
                <a:cs typeface="Times New Roman" panose="02020603050405020304" pitchFamily="18" charset="0"/>
              </a:rPr>
              <a:t>Dr. </a:t>
            </a:r>
            <a:r>
              <a:rPr lang="en-US" sz="1539" dirty="0" err="1">
                <a:latin typeface="Times New Roman" panose="02020603050405020304" pitchFamily="18" charset="0"/>
                <a:cs typeface="Times New Roman" panose="02020603050405020304" pitchFamily="18" charset="0"/>
              </a:rPr>
              <a:t>Yadvendra</a:t>
            </a:r>
            <a:r>
              <a:rPr lang="en-US" sz="1539" dirty="0">
                <a:latin typeface="Times New Roman" panose="02020603050405020304" pitchFamily="18" charset="0"/>
                <a:cs typeface="Times New Roman" panose="02020603050405020304" pitchFamily="18" charset="0"/>
              </a:rPr>
              <a:t> Pratap Singh</a:t>
            </a:r>
          </a:p>
        </p:txBody>
      </p:sp>
      <p:sp>
        <p:nvSpPr>
          <p:cNvPr id="16" name="Subtitle 3">
            <a:extLst>
              <a:ext uri="{FF2B5EF4-FFF2-40B4-BE49-F238E27FC236}">
                <a16:creationId xmlns:a16="http://schemas.microsoft.com/office/drawing/2014/main" id="{4ED7D5E9-C5CE-21AF-0C68-6FD6BAF1D585}"/>
              </a:ext>
            </a:extLst>
          </p:cNvPr>
          <p:cNvSpPr txBox="1">
            <a:spLocks/>
          </p:cNvSpPr>
          <p:nvPr/>
        </p:nvSpPr>
        <p:spPr>
          <a:xfrm>
            <a:off x="2560070" y="5292196"/>
            <a:ext cx="7065678" cy="1345670"/>
          </a:xfrm>
          <a:prstGeom prst="rect">
            <a:avLst/>
          </a:prstGeom>
        </p:spPr>
        <p:txBody>
          <a:bodyPr vert="horz" lIns="58643" tIns="29322" rIns="58643" bIns="2932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6405">
              <a:spcBef>
                <a:spcPct val="20000"/>
              </a:spcBef>
              <a:defRPr/>
            </a:pPr>
            <a:r>
              <a:rPr lang="en-US" sz="1796" b="1" dirty="0">
                <a:latin typeface="Times New Roman" panose="02020603050405020304" pitchFamily="18" charset="0"/>
                <a:cs typeface="Times New Roman" panose="02020603050405020304" pitchFamily="18" charset="0"/>
              </a:rPr>
              <a:t>School of  Computer Science &amp; Engineering</a:t>
            </a:r>
          </a:p>
          <a:p>
            <a:pPr algn="ctr" defTabSz="586405">
              <a:spcBef>
                <a:spcPct val="20000"/>
              </a:spcBef>
              <a:defRPr/>
            </a:pPr>
            <a:r>
              <a:rPr lang="en-US" sz="1796" b="1" dirty="0">
                <a:latin typeface="Times New Roman" panose="02020603050405020304" pitchFamily="18" charset="0"/>
                <a:cs typeface="Times New Roman" panose="02020603050405020304" pitchFamily="18" charset="0"/>
              </a:rPr>
              <a:t>Department of Artificial Intelligence and M</a:t>
            </a:r>
            <a:r>
              <a:rPr lang="en-US" sz="1796" b="1" dirty="0" err="1">
                <a:latin typeface="Times New Roman" panose="02020603050405020304" pitchFamily="18" charset="0"/>
                <a:cs typeface="Times New Roman" panose="02020603050405020304" pitchFamily="18" charset="0"/>
              </a:rPr>
              <a:t>achine</a:t>
            </a:r>
            <a:r>
              <a:rPr lang="en-US" sz="1796" b="1" dirty="0">
                <a:latin typeface="Times New Roman" panose="02020603050405020304" pitchFamily="18" charset="0"/>
                <a:cs typeface="Times New Roman" panose="02020603050405020304" pitchFamily="18" charset="0"/>
              </a:rPr>
              <a:t> Learning</a:t>
            </a:r>
          </a:p>
          <a:p>
            <a:pPr algn="ctr" defTabSz="586405">
              <a:spcBef>
                <a:spcPct val="20000"/>
              </a:spcBef>
              <a:defRPr/>
            </a:pPr>
            <a:r>
              <a:rPr lang="en-US" sz="1796" b="1" dirty="0">
                <a:latin typeface="Times New Roman" panose="02020603050405020304" pitchFamily="18" charset="0"/>
                <a:cs typeface="Times New Roman" panose="02020603050405020304" pitchFamily="18" charset="0"/>
              </a:rPr>
              <a:t>Manipal University Jaipur, India</a:t>
            </a:r>
          </a:p>
          <a:p>
            <a:pPr algn="ctr" defTabSz="586405">
              <a:spcBef>
                <a:spcPct val="20000"/>
              </a:spcBef>
              <a:defRPr/>
            </a:pPr>
            <a:r>
              <a:rPr lang="en-US" sz="1796" b="1" dirty="0">
                <a:latin typeface="Times New Roman" panose="02020603050405020304" pitchFamily="18" charset="0"/>
                <a:cs typeface="Times New Roman" panose="02020603050405020304" pitchFamily="18" charset="0"/>
              </a:rPr>
              <a:t>March 2025</a:t>
            </a:r>
          </a:p>
        </p:txBody>
      </p:sp>
      <p:pic>
        <p:nvPicPr>
          <p:cNvPr id="19" name="Picture 18" descr="A black background with a black square&#10;&#10;Description automatically generated">
            <a:extLst>
              <a:ext uri="{FF2B5EF4-FFF2-40B4-BE49-F238E27FC236}">
                <a16:creationId xmlns:a16="http://schemas.microsoft.com/office/drawing/2014/main" id="{FFA163AA-943D-D473-9311-E2A8D72C8B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5948" y="3290886"/>
            <a:ext cx="3666495" cy="764076"/>
          </a:xfrm>
          <a:prstGeom prst="rect">
            <a:avLst/>
          </a:prstGeom>
        </p:spPr>
      </p:pic>
      <p:sp>
        <p:nvSpPr>
          <p:cNvPr id="20" name="Title 1">
            <a:extLst>
              <a:ext uri="{FF2B5EF4-FFF2-40B4-BE49-F238E27FC236}">
                <a16:creationId xmlns:a16="http://schemas.microsoft.com/office/drawing/2014/main" id="{7DE929CF-2E17-DBAC-7FDB-6EAAC3F16EA4}"/>
              </a:ext>
            </a:extLst>
          </p:cNvPr>
          <p:cNvSpPr>
            <a:spLocks noGrp="1"/>
          </p:cNvSpPr>
          <p:nvPr/>
        </p:nvSpPr>
        <p:spPr>
          <a:xfrm>
            <a:off x="17555" y="935485"/>
            <a:ext cx="12191887" cy="901118"/>
          </a:xfrm>
          <a:prstGeom prst="rect">
            <a:avLst/>
          </a:prstGeom>
        </p:spPr>
        <p:txBody>
          <a:bodyPr bIns="58643" anchor="ctr" anchorCtr="0">
            <a:noAutofit/>
          </a:bodyPr>
          <a:lstStyle>
            <a:lvl1pPr algn="ctr" rtl="0" eaLnBrk="1" latinLnBrk="0" hangingPunct="1">
              <a:spcBef>
                <a:spcPct val="0"/>
              </a:spcBef>
              <a:buNone/>
              <a:defRPr kumimoji="0" lang="en-US" sz="4000" kern="1200" dirty="0">
                <a:solidFill>
                  <a:srgbClr val="FFFFFF"/>
                </a:solidFill>
                <a:latin typeface="+mj-lt"/>
                <a:ea typeface="+mj-ea"/>
                <a:cs typeface="+mj-cs"/>
              </a:defRPr>
            </a:lvl1pPr>
          </a:lstStyle>
          <a:p>
            <a:r>
              <a:rPr lang="en-US" sz="3200" b="1" dirty="0">
                <a:solidFill>
                  <a:schemeClr val="accent1"/>
                </a:solidFill>
                <a:latin typeface="Times New Roman" pitchFamily="18" charset="0"/>
                <a:cs typeface="Times New Roman" pitchFamily="18" charset="0"/>
              </a:rPr>
              <a:t>Smart City Utility Management System</a:t>
            </a:r>
          </a:p>
        </p:txBody>
      </p:sp>
      <p:pic>
        <p:nvPicPr>
          <p:cNvPr id="6" name="Picture 5">
            <a:extLst>
              <a:ext uri="{FF2B5EF4-FFF2-40B4-BE49-F238E27FC236}">
                <a16:creationId xmlns:a16="http://schemas.microsoft.com/office/drawing/2014/main" id="{E301C0CF-3806-E82A-A6BC-EFC822CF6A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7868" y="1927657"/>
            <a:ext cx="1284253" cy="8039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D5FC4-156C-9A23-2B5C-077B64763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7256F-9D56-3026-28CE-71A20F7D29C2}"/>
              </a:ext>
            </a:extLst>
          </p:cNvPr>
          <p:cNvSpPr>
            <a:spLocks noGrp="1"/>
          </p:cNvSpPr>
          <p:nvPr>
            <p:ph type="title"/>
          </p:nvPr>
        </p:nvSpPr>
        <p:spPr/>
        <p:txBody>
          <a:bodyPr/>
          <a:lstStyle/>
          <a:p>
            <a:pPr algn="ctr"/>
            <a:r>
              <a:rPr lang="en-US" dirty="0"/>
              <a:t>Methodology</a:t>
            </a:r>
            <a:endParaRPr lang="en-IN" dirty="0"/>
          </a:p>
        </p:txBody>
      </p:sp>
      <p:sp>
        <p:nvSpPr>
          <p:cNvPr id="3" name="Content Placeholder 2">
            <a:extLst>
              <a:ext uri="{FF2B5EF4-FFF2-40B4-BE49-F238E27FC236}">
                <a16:creationId xmlns:a16="http://schemas.microsoft.com/office/drawing/2014/main" id="{9451EFB2-62E1-5C3A-A3F2-31F4097117D8}"/>
              </a:ext>
            </a:extLst>
          </p:cNvPr>
          <p:cNvSpPr>
            <a:spLocks noGrp="1"/>
          </p:cNvSpPr>
          <p:nvPr>
            <p:ph idx="1"/>
          </p:nvPr>
        </p:nvSpPr>
        <p:spPr/>
        <p:txBody>
          <a:bodyPr>
            <a:normAutofit/>
          </a:bodyPr>
          <a:lstStyle/>
          <a:p>
            <a:pPr marL="0" indent="0" algn="just">
              <a:buNone/>
            </a:pPr>
            <a:r>
              <a:rPr lang="en-US" sz="2600" dirty="0"/>
              <a:t>5. Machine Learning Integration</a:t>
            </a:r>
          </a:p>
          <a:p>
            <a:pPr algn="just"/>
            <a:r>
              <a:rPr lang="en-US" sz="2600" dirty="0"/>
              <a:t>Train an ML model using TensorFlow to estimate workforce requirements based on complaint photos </a:t>
            </a:r>
          </a:p>
          <a:p>
            <a:pPr algn="just"/>
            <a:r>
              <a:rPr lang="en-US" sz="2600" dirty="0"/>
              <a:t>Test ML accuracy with sample data</a:t>
            </a:r>
          </a:p>
          <a:p>
            <a:pPr marL="0" indent="0" algn="just">
              <a:buNone/>
            </a:pPr>
            <a:endParaRPr lang="en-US" sz="2600" dirty="0"/>
          </a:p>
          <a:p>
            <a:pPr marL="0" indent="0" algn="just">
              <a:buNone/>
            </a:pPr>
            <a:r>
              <a:rPr lang="en-US" sz="2600" dirty="0"/>
              <a:t>6. Testing</a:t>
            </a:r>
          </a:p>
          <a:p>
            <a:pPr algn="just"/>
            <a:r>
              <a:rPr lang="en-US" sz="2600" dirty="0"/>
              <a:t>Perform unit testing for individual modules (e.g. login, photo upload)</a:t>
            </a:r>
          </a:p>
          <a:p>
            <a:pPr algn="just"/>
            <a:r>
              <a:rPr lang="en-US" sz="2600" dirty="0"/>
              <a:t>Conduct integration testing to ensure all components work together</a:t>
            </a:r>
          </a:p>
          <a:p>
            <a:pPr marL="0" indent="0" algn="just">
              <a:buNone/>
            </a:pPr>
            <a:r>
              <a:rPr lang="en-US" sz="2600" dirty="0"/>
              <a:t>Tools: Flutter testing libraries</a:t>
            </a:r>
          </a:p>
        </p:txBody>
      </p:sp>
    </p:spTree>
    <p:extLst>
      <p:ext uri="{BB962C8B-B14F-4D97-AF65-F5344CB8AC3E}">
        <p14:creationId xmlns:p14="http://schemas.microsoft.com/office/powerpoint/2010/main" val="237544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76622-F005-04E4-7C0B-755F9D364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87AC5-E949-1CE2-AF71-C77BB4449CA7}"/>
              </a:ext>
            </a:extLst>
          </p:cNvPr>
          <p:cNvSpPr>
            <a:spLocks noGrp="1"/>
          </p:cNvSpPr>
          <p:nvPr>
            <p:ph type="title"/>
          </p:nvPr>
        </p:nvSpPr>
        <p:spPr/>
        <p:txBody>
          <a:bodyPr/>
          <a:lstStyle/>
          <a:p>
            <a:pPr algn="ctr"/>
            <a:r>
              <a:rPr lang="en-US" dirty="0"/>
              <a:t>Methodology</a:t>
            </a:r>
            <a:endParaRPr lang="en-IN" dirty="0"/>
          </a:p>
        </p:txBody>
      </p:sp>
      <p:sp>
        <p:nvSpPr>
          <p:cNvPr id="3" name="Content Placeholder 2">
            <a:extLst>
              <a:ext uri="{FF2B5EF4-FFF2-40B4-BE49-F238E27FC236}">
                <a16:creationId xmlns:a16="http://schemas.microsoft.com/office/drawing/2014/main" id="{ABD1F80F-ACDD-D042-C787-33AD1FB8602E}"/>
              </a:ext>
            </a:extLst>
          </p:cNvPr>
          <p:cNvSpPr>
            <a:spLocks noGrp="1"/>
          </p:cNvSpPr>
          <p:nvPr>
            <p:ph idx="1"/>
          </p:nvPr>
        </p:nvSpPr>
        <p:spPr/>
        <p:txBody>
          <a:bodyPr>
            <a:normAutofit/>
          </a:bodyPr>
          <a:lstStyle/>
          <a:p>
            <a:pPr marL="0" indent="0" algn="just">
              <a:buNone/>
            </a:pPr>
            <a:r>
              <a:rPr lang="en-US" sz="2600" dirty="0"/>
              <a:t>7. Deployment</a:t>
            </a:r>
          </a:p>
          <a:p>
            <a:pPr algn="just"/>
            <a:r>
              <a:rPr lang="en-US" sz="2600" dirty="0"/>
              <a:t>Host the app using Firebase Hosting (if needed for web) or deploy on play stores and app stores</a:t>
            </a:r>
          </a:p>
          <a:p>
            <a:pPr algn="just"/>
            <a:r>
              <a:rPr lang="en-US" sz="2600" dirty="0"/>
              <a:t>Integrate GitHub for version control</a:t>
            </a:r>
          </a:p>
          <a:p>
            <a:pPr marL="0" indent="0" algn="just">
              <a:buNone/>
            </a:pPr>
            <a:endParaRPr lang="en-US" sz="2600" dirty="0"/>
          </a:p>
          <a:p>
            <a:pPr marL="0" indent="0" algn="just">
              <a:buNone/>
            </a:pPr>
            <a:r>
              <a:rPr lang="en-US" sz="2600" dirty="0"/>
              <a:t>8. Feedback and Iteration</a:t>
            </a:r>
          </a:p>
          <a:p>
            <a:pPr algn="just"/>
            <a:r>
              <a:rPr lang="en-US" sz="2600" dirty="0"/>
              <a:t>Gather feedback from test users</a:t>
            </a:r>
          </a:p>
          <a:p>
            <a:pPr algn="just"/>
            <a:r>
              <a:rPr lang="en-US" sz="2600" dirty="0"/>
              <a:t>Refine the app based on input</a:t>
            </a:r>
          </a:p>
        </p:txBody>
      </p:sp>
    </p:spTree>
    <p:extLst>
      <p:ext uri="{BB962C8B-B14F-4D97-AF65-F5344CB8AC3E}">
        <p14:creationId xmlns:p14="http://schemas.microsoft.com/office/powerpoint/2010/main" val="35663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90CDF-BAC0-901E-1637-A9640AEFA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FD174-64F4-55E4-2F60-621C3D6CDF48}"/>
              </a:ext>
            </a:extLst>
          </p:cNvPr>
          <p:cNvSpPr>
            <a:spLocks noGrp="1"/>
          </p:cNvSpPr>
          <p:nvPr>
            <p:ph type="title"/>
          </p:nvPr>
        </p:nvSpPr>
        <p:spPr>
          <a:xfrm>
            <a:off x="838200" y="-158857"/>
            <a:ext cx="10515600" cy="1325563"/>
          </a:xfrm>
        </p:spPr>
        <p:txBody>
          <a:bodyPr/>
          <a:lstStyle/>
          <a:p>
            <a:pPr algn="ctr"/>
            <a:r>
              <a:rPr lang="en-US" dirty="0"/>
              <a:t>How </a:t>
            </a:r>
            <a:r>
              <a:rPr lang="en-US" dirty="0">
                <a:solidFill>
                  <a:srgbClr val="00B050"/>
                </a:solidFill>
              </a:rPr>
              <a:t>FixMyCity</a:t>
            </a:r>
            <a:r>
              <a:rPr lang="en-US" dirty="0"/>
              <a:t> works?</a:t>
            </a:r>
            <a:endParaRPr lang="en-IN" dirty="0"/>
          </a:p>
        </p:txBody>
      </p:sp>
      <p:sp>
        <p:nvSpPr>
          <p:cNvPr id="8" name="AutoShape 6">
            <a:extLst>
              <a:ext uri="{FF2B5EF4-FFF2-40B4-BE49-F238E27FC236}">
                <a16:creationId xmlns:a16="http://schemas.microsoft.com/office/drawing/2014/main" id="{E6DF9CD4-BE2D-A069-AC27-AF68566E543F}"/>
              </a:ext>
            </a:extLst>
          </p:cNvPr>
          <p:cNvSpPr>
            <a:spLocks noChangeAspect="1" noChangeArrowheads="1"/>
          </p:cNvSpPr>
          <p:nvPr/>
        </p:nvSpPr>
        <p:spPr bwMode="auto">
          <a:xfrm>
            <a:off x="5943599" y="1253359"/>
            <a:ext cx="2328041" cy="23280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1B2FF2A-C615-D07F-7268-3A7AB00DAB6D}"/>
              </a:ext>
            </a:extLst>
          </p:cNvPr>
          <p:cNvPicPr>
            <a:picLocks noChangeAspect="1"/>
          </p:cNvPicPr>
          <p:nvPr/>
        </p:nvPicPr>
        <p:blipFill>
          <a:blip r:embed="rId2"/>
          <a:stretch>
            <a:fillRect/>
          </a:stretch>
        </p:blipFill>
        <p:spPr>
          <a:xfrm>
            <a:off x="2057399" y="817821"/>
            <a:ext cx="7772400" cy="6040179"/>
          </a:xfrm>
          <a:prstGeom prst="rect">
            <a:avLst/>
          </a:prstGeom>
        </p:spPr>
      </p:pic>
    </p:spTree>
    <p:extLst>
      <p:ext uri="{BB962C8B-B14F-4D97-AF65-F5344CB8AC3E}">
        <p14:creationId xmlns:p14="http://schemas.microsoft.com/office/powerpoint/2010/main" val="3993666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7D8C3-A0AE-7474-F803-EB1B4BA948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87FDE-53DE-1C8D-4E13-D503A5A9864A}"/>
              </a:ext>
            </a:extLst>
          </p:cNvPr>
          <p:cNvSpPr>
            <a:spLocks noGrp="1"/>
          </p:cNvSpPr>
          <p:nvPr>
            <p:ph type="title"/>
          </p:nvPr>
        </p:nvSpPr>
        <p:spPr>
          <a:xfrm>
            <a:off x="838200" y="-158857"/>
            <a:ext cx="10515600" cy="1325563"/>
          </a:xfrm>
        </p:spPr>
        <p:txBody>
          <a:bodyPr/>
          <a:lstStyle/>
          <a:p>
            <a:pPr algn="ctr"/>
            <a:r>
              <a:rPr lang="en-US" dirty="0"/>
              <a:t>How </a:t>
            </a:r>
            <a:r>
              <a:rPr lang="en-US" dirty="0">
                <a:solidFill>
                  <a:srgbClr val="00B050"/>
                </a:solidFill>
              </a:rPr>
              <a:t>FixMyCity</a:t>
            </a:r>
            <a:r>
              <a:rPr lang="en-US" dirty="0"/>
              <a:t> works?</a:t>
            </a:r>
            <a:endParaRPr lang="en-IN" dirty="0"/>
          </a:p>
        </p:txBody>
      </p:sp>
      <p:pic>
        <p:nvPicPr>
          <p:cNvPr id="4" name="Picture 3" descr="A screenshot of a computer&#10;&#10;Description automatically generated">
            <a:extLst>
              <a:ext uri="{FF2B5EF4-FFF2-40B4-BE49-F238E27FC236}">
                <a16:creationId xmlns:a16="http://schemas.microsoft.com/office/drawing/2014/main" id="{3DDEBE1A-E5B9-89BC-31B5-3A4A4B286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95" y="840883"/>
            <a:ext cx="11624010" cy="6017117"/>
          </a:xfrm>
          <a:prstGeom prst="rect">
            <a:avLst/>
          </a:prstGeom>
        </p:spPr>
      </p:pic>
    </p:spTree>
    <p:extLst>
      <p:ext uri="{BB962C8B-B14F-4D97-AF65-F5344CB8AC3E}">
        <p14:creationId xmlns:p14="http://schemas.microsoft.com/office/powerpoint/2010/main" val="4150218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3BA4-EB8E-60A7-2EB6-B9BB8FB85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97719-6036-8A17-51DD-C41B5587D306}"/>
              </a:ext>
            </a:extLst>
          </p:cNvPr>
          <p:cNvSpPr>
            <a:spLocks noGrp="1"/>
          </p:cNvSpPr>
          <p:nvPr>
            <p:ph type="title"/>
          </p:nvPr>
        </p:nvSpPr>
        <p:spPr/>
        <p:txBody>
          <a:bodyPr/>
          <a:lstStyle/>
          <a:p>
            <a:pPr algn="ctr"/>
            <a:r>
              <a:rPr lang="en-US" dirty="0"/>
              <a:t>Tools</a:t>
            </a:r>
            <a:endParaRPr lang="en-IN" dirty="0"/>
          </a:p>
        </p:txBody>
      </p:sp>
      <p:sp>
        <p:nvSpPr>
          <p:cNvPr id="3" name="Content Placeholder 2">
            <a:extLst>
              <a:ext uri="{FF2B5EF4-FFF2-40B4-BE49-F238E27FC236}">
                <a16:creationId xmlns:a16="http://schemas.microsoft.com/office/drawing/2014/main" id="{5E741F05-6E9C-0B7D-3F11-86DABE6B57C1}"/>
              </a:ext>
            </a:extLst>
          </p:cNvPr>
          <p:cNvSpPr>
            <a:spLocks noGrp="1"/>
          </p:cNvSpPr>
          <p:nvPr>
            <p:ph idx="1"/>
          </p:nvPr>
        </p:nvSpPr>
        <p:spPr/>
        <p:txBody>
          <a:bodyPr>
            <a:normAutofit/>
          </a:bodyPr>
          <a:lstStyle/>
          <a:p>
            <a:pPr algn="just"/>
            <a:r>
              <a:rPr lang="en-US" sz="2600" dirty="0"/>
              <a:t>Flutter : Frontend  </a:t>
            </a:r>
          </a:p>
          <a:p>
            <a:pPr>
              <a:lnSpc>
                <a:spcPct val="107000"/>
              </a:lnSpc>
              <a:spcAft>
                <a:spcPts val="800"/>
              </a:spcAft>
            </a:pPr>
            <a:r>
              <a:rPr lang="en-US" sz="2600" dirty="0" err="1">
                <a:solidFill>
                  <a:srgbClr val="000000"/>
                </a:solidFill>
                <a:effectLst/>
                <a:ea typeface="Noto Sans Symbols"/>
                <a:cs typeface="Noto Sans Symbols"/>
              </a:rPr>
              <a:t>Tensorflow</a:t>
            </a:r>
            <a:r>
              <a:rPr lang="en-US" sz="2600" dirty="0">
                <a:solidFill>
                  <a:srgbClr val="000000"/>
                </a:solidFill>
                <a:effectLst/>
                <a:ea typeface="Noto Sans Symbols"/>
                <a:cs typeface="Noto Sans Symbols"/>
              </a:rPr>
              <a:t> : MobileNetV2 model for prediction of criticality of any complaint</a:t>
            </a:r>
          </a:p>
          <a:p>
            <a:pPr>
              <a:lnSpc>
                <a:spcPct val="107000"/>
              </a:lnSpc>
              <a:spcAft>
                <a:spcPts val="800"/>
              </a:spcAft>
            </a:pPr>
            <a:r>
              <a:rPr lang="en-US" sz="2600" dirty="0">
                <a:solidFill>
                  <a:srgbClr val="000000"/>
                </a:solidFill>
                <a:effectLst/>
                <a:ea typeface="Noto Sans Symbols"/>
                <a:cs typeface="Noto Sans Symbols"/>
              </a:rPr>
              <a:t>Firebase: Backend, analytics, cloud-based storage, and potentially updating the ML model dynamically if needed</a:t>
            </a:r>
            <a:endParaRPr lang="en-IN" sz="2600" dirty="0">
              <a:effectLst/>
              <a:ea typeface="Noto Sans Symbols"/>
              <a:cs typeface="Noto Sans Symbols"/>
            </a:endParaRPr>
          </a:p>
        </p:txBody>
      </p:sp>
      <p:pic>
        <p:nvPicPr>
          <p:cNvPr id="1030" name="Picture 6" descr="Flutter Logo - United States | Illustration art déco, Art déco ...">
            <a:extLst>
              <a:ext uri="{FF2B5EF4-FFF2-40B4-BE49-F238E27FC236}">
                <a16:creationId xmlns:a16="http://schemas.microsoft.com/office/drawing/2014/main" id="{E9B08591-DE23-C0E4-18AA-7CF525893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73" t="14764" r="18748" b="17303"/>
          <a:stretch/>
        </p:blipFill>
        <p:spPr bwMode="auto">
          <a:xfrm>
            <a:off x="1526092" y="4302375"/>
            <a:ext cx="2105373" cy="2161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rebase Icon - Download in Flat Style">
            <a:extLst>
              <a:ext uri="{FF2B5EF4-FFF2-40B4-BE49-F238E27FC236}">
                <a16:creationId xmlns:a16="http://schemas.microsoft.com/office/drawing/2014/main" id="{249C64EE-529F-9A18-1088-7F70116FC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024" y="4437250"/>
            <a:ext cx="1882989" cy="1882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ensorFlow - Wikipedia">
            <a:extLst>
              <a:ext uri="{FF2B5EF4-FFF2-40B4-BE49-F238E27FC236}">
                <a16:creationId xmlns:a16="http://schemas.microsoft.com/office/drawing/2014/main" id="{C12D3649-FA35-2293-EAAB-EA1D90588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272" y="3942277"/>
            <a:ext cx="4494944" cy="287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28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0DA0A-9547-9E2A-7350-3DEEFB8CD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6CCFF-D630-6CB6-E7D8-1FB42C47E703}"/>
              </a:ext>
            </a:extLst>
          </p:cNvPr>
          <p:cNvSpPr>
            <a:spLocks noGrp="1"/>
          </p:cNvSpPr>
          <p:nvPr>
            <p:ph type="title"/>
          </p:nvPr>
        </p:nvSpPr>
        <p:spPr/>
        <p:txBody>
          <a:bodyPr/>
          <a:lstStyle/>
          <a:p>
            <a:pPr algn="ctr"/>
            <a:r>
              <a:rPr lang="en-US" dirty="0"/>
              <a:t>Features</a:t>
            </a:r>
            <a:endParaRPr lang="en-IN" dirty="0"/>
          </a:p>
        </p:txBody>
      </p:sp>
      <p:sp>
        <p:nvSpPr>
          <p:cNvPr id="3" name="Content Placeholder 2">
            <a:extLst>
              <a:ext uri="{FF2B5EF4-FFF2-40B4-BE49-F238E27FC236}">
                <a16:creationId xmlns:a16="http://schemas.microsoft.com/office/drawing/2014/main" id="{D6FC97D0-34C7-00D7-3D85-FDD4C9CA9C3F}"/>
              </a:ext>
            </a:extLst>
          </p:cNvPr>
          <p:cNvSpPr>
            <a:spLocks noGrp="1"/>
          </p:cNvSpPr>
          <p:nvPr>
            <p:ph idx="1"/>
          </p:nvPr>
        </p:nvSpPr>
        <p:spPr/>
        <p:txBody>
          <a:bodyPr>
            <a:normAutofit/>
          </a:bodyPr>
          <a:lstStyle/>
          <a:p>
            <a:pPr marL="0" indent="0" algn="just">
              <a:buNone/>
            </a:pPr>
            <a:r>
              <a:rPr lang="en-US" sz="2600" dirty="0"/>
              <a:t>Key features of our application are –</a:t>
            </a:r>
          </a:p>
          <a:p>
            <a:pPr marL="0" indent="0" algn="just">
              <a:buNone/>
            </a:pPr>
            <a:endParaRPr lang="en-US" sz="2600" dirty="0"/>
          </a:p>
          <a:p>
            <a:pPr marL="0" indent="0" algn="just">
              <a:buNone/>
            </a:pPr>
            <a:r>
              <a:rPr lang="en-IN" sz="2600" b="1" dirty="0"/>
              <a:t>For Users:</a:t>
            </a:r>
          </a:p>
          <a:p>
            <a:pPr algn="just"/>
            <a:r>
              <a:rPr lang="en-US" sz="2600" dirty="0"/>
              <a:t>Register and log complaints with photo attachments</a:t>
            </a:r>
          </a:p>
          <a:p>
            <a:pPr algn="just"/>
            <a:r>
              <a:rPr lang="en-US" sz="2600" dirty="0"/>
              <a:t>Real-time complaint status updates</a:t>
            </a:r>
          </a:p>
          <a:p>
            <a:pPr algn="just"/>
            <a:r>
              <a:rPr lang="en-US" sz="2600" dirty="0"/>
              <a:t>Easy tracking of issue resolution</a:t>
            </a:r>
          </a:p>
        </p:txBody>
      </p:sp>
      <p:pic>
        <p:nvPicPr>
          <p:cNvPr id="9" name="Picture 8">
            <a:extLst>
              <a:ext uri="{FF2B5EF4-FFF2-40B4-BE49-F238E27FC236}">
                <a16:creationId xmlns:a16="http://schemas.microsoft.com/office/drawing/2014/main" id="{89B3A3A1-3433-9699-E824-D79EED156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016" y="3082247"/>
            <a:ext cx="4494944" cy="4494944"/>
          </a:xfrm>
          <a:prstGeom prst="rect">
            <a:avLst/>
          </a:prstGeom>
        </p:spPr>
      </p:pic>
    </p:spTree>
    <p:extLst>
      <p:ext uri="{BB962C8B-B14F-4D97-AF65-F5344CB8AC3E}">
        <p14:creationId xmlns:p14="http://schemas.microsoft.com/office/powerpoint/2010/main" val="95920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3FC84-4C15-E2F4-5CC1-81CAC348C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8A2F8-2CDB-C790-AA75-571920B6898A}"/>
              </a:ext>
            </a:extLst>
          </p:cNvPr>
          <p:cNvSpPr>
            <a:spLocks noGrp="1"/>
          </p:cNvSpPr>
          <p:nvPr>
            <p:ph type="title"/>
          </p:nvPr>
        </p:nvSpPr>
        <p:spPr/>
        <p:txBody>
          <a:bodyPr/>
          <a:lstStyle/>
          <a:p>
            <a:pPr algn="ctr"/>
            <a:r>
              <a:rPr lang="en-US" dirty="0"/>
              <a:t>Features</a:t>
            </a:r>
            <a:endParaRPr lang="en-IN" dirty="0"/>
          </a:p>
        </p:txBody>
      </p:sp>
      <p:sp>
        <p:nvSpPr>
          <p:cNvPr id="3" name="Content Placeholder 2">
            <a:extLst>
              <a:ext uri="{FF2B5EF4-FFF2-40B4-BE49-F238E27FC236}">
                <a16:creationId xmlns:a16="http://schemas.microsoft.com/office/drawing/2014/main" id="{D6F817D5-9FD3-544C-7E82-D276E3ECAF25}"/>
              </a:ext>
            </a:extLst>
          </p:cNvPr>
          <p:cNvSpPr>
            <a:spLocks noGrp="1"/>
          </p:cNvSpPr>
          <p:nvPr>
            <p:ph idx="1"/>
          </p:nvPr>
        </p:nvSpPr>
        <p:spPr/>
        <p:txBody>
          <a:bodyPr>
            <a:normAutofit/>
          </a:bodyPr>
          <a:lstStyle/>
          <a:p>
            <a:pPr marL="0" indent="0" algn="just">
              <a:buNone/>
            </a:pPr>
            <a:r>
              <a:rPr lang="en-US" sz="2600" dirty="0"/>
              <a:t>Key features of our application are –</a:t>
            </a:r>
          </a:p>
          <a:p>
            <a:pPr marL="0" indent="0" algn="just">
              <a:buNone/>
            </a:pPr>
            <a:endParaRPr lang="en-US" sz="2600" dirty="0"/>
          </a:p>
          <a:p>
            <a:pPr marL="0" indent="0" algn="just">
              <a:buNone/>
            </a:pPr>
            <a:r>
              <a:rPr lang="en-IN" sz="2600" b="1" dirty="0"/>
              <a:t>For Administrators:</a:t>
            </a:r>
          </a:p>
          <a:p>
            <a:pPr algn="just"/>
            <a:r>
              <a:rPr lang="en-IN" sz="2600" dirty="0"/>
              <a:t>Receive and manage complaints</a:t>
            </a:r>
          </a:p>
          <a:p>
            <a:pPr algn="just"/>
            <a:r>
              <a:rPr lang="en-IN" sz="2600" dirty="0"/>
              <a:t>Assign complaints to workers</a:t>
            </a:r>
          </a:p>
          <a:p>
            <a:pPr algn="just"/>
            <a:r>
              <a:rPr lang="en-IN" sz="2600" dirty="0"/>
              <a:t>Mark complaints as resolved only after verification</a:t>
            </a:r>
          </a:p>
          <a:p>
            <a:pPr marL="0" indent="0" algn="just">
              <a:buNone/>
            </a:pPr>
            <a:endParaRPr lang="en-IN" sz="2600" dirty="0"/>
          </a:p>
          <a:p>
            <a:pPr algn="just"/>
            <a:endParaRPr lang="en-IN" sz="2600" dirty="0"/>
          </a:p>
        </p:txBody>
      </p:sp>
    </p:spTree>
    <p:extLst>
      <p:ext uri="{BB962C8B-B14F-4D97-AF65-F5344CB8AC3E}">
        <p14:creationId xmlns:p14="http://schemas.microsoft.com/office/powerpoint/2010/main" val="2041766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6F8-B463-1E27-38F8-B462C6AEA121}"/>
              </a:ext>
            </a:extLst>
          </p:cNvPr>
          <p:cNvSpPr>
            <a:spLocks noGrp="1"/>
          </p:cNvSpPr>
          <p:nvPr>
            <p:ph type="title"/>
          </p:nvPr>
        </p:nvSpPr>
        <p:spPr/>
        <p:txBody>
          <a:bodyPr/>
          <a:lstStyle/>
          <a:p>
            <a:pPr algn="ctr"/>
            <a:r>
              <a:rPr lang="en-US" dirty="0"/>
              <a:t>Features</a:t>
            </a:r>
          </a:p>
        </p:txBody>
      </p:sp>
      <p:sp>
        <p:nvSpPr>
          <p:cNvPr id="3" name="Content Placeholder 2">
            <a:extLst>
              <a:ext uri="{FF2B5EF4-FFF2-40B4-BE49-F238E27FC236}">
                <a16:creationId xmlns:a16="http://schemas.microsoft.com/office/drawing/2014/main" id="{A289860E-928A-96D7-932A-B74453809C9E}"/>
              </a:ext>
            </a:extLst>
          </p:cNvPr>
          <p:cNvSpPr>
            <a:spLocks noGrp="1"/>
          </p:cNvSpPr>
          <p:nvPr>
            <p:ph idx="1"/>
          </p:nvPr>
        </p:nvSpPr>
        <p:spPr/>
        <p:txBody>
          <a:bodyPr>
            <a:normAutofit/>
          </a:bodyPr>
          <a:lstStyle/>
          <a:p>
            <a:pPr marL="0" indent="0" algn="just">
              <a:buNone/>
            </a:pPr>
            <a:r>
              <a:rPr lang="en-US" sz="2600" dirty="0"/>
              <a:t>Key features of our application are –</a:t>
            </a:r>
          </a:p>
          <a:p>
            <a:pPr marL="0" indent="0" algn="just">
              <a:buNone/>
            </a:pPr>
            <a:endParaRPr lang="en-US" sz="2600" dirty="0"/>
          </a:p>
          <a:p>
            <a:pPr marL="0" indent="0" algn="just">
              <a:buNone/>
            </a:pPr>
            <a:r>
              <a:rPr lang="en-IN" sz="2600" b="1" dirty="0"/>
              <a:t>For Workers:</a:t>
            </a:r>
          </a:p>
          <a:p>
            <a:pPr algn="just"/>
            <a:r>
              <a:rPr lang="en-IN" sz="2600" dirty="0"/>
              <a:t>Receives the task assigned.</a:t>
            </a:r>
          </a:p>
          <a:p>
            <a:pPr algn="just"/>
            <a:r>
              <a:rPr lang="en-IN" sz="2600" dirty="0"/>
              <a:t>Resolve the complaint and submit photo and feedback.</a:t>
            </a:r>
          </a:p>
          <a:p>
            <a:pPr algn="just"/>
            <a:r>
              <a:rPr lang="en-IN" sz="2600" dirty="0"/>
              <a:t>Mark complaints as resolved only after verification</a:t>
            </a:r>
          </a:p>
          <a:p>
            <a:pPr marL="0" indent="0" algn="just">
              <a:buNone/>
            </a:pPr>
            <a:endParaRPr lang="en-IN" sz="2600" dirty="0"/>
          </a:p>
          <a:p>
            <a:endParaRPr lang="en-US" sz="2600" dirty="0"/>
          </a:p>
        </p:txBody>
      </p:sp>
    </p:spTree>
    <p:extLst>
      <p:ext uri="{BB962C8B-B14F-4D97-AF65-F5344CB8AC3E}">
        <p14:creationId xmlns:p14="http://schemas.microsoft.com/office/powerpoint/2010/main" val="425326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A1C0B-F174-A969-9BD6-C43AF26C8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FE8328-7C4A-9B9C-17B1-B8FE52E957D4}"/>
              </a:ext>
            </a:extLst>
          </p:cNvPr>
          <p:cNvSpPr>
            <a:spLocks noGrp="1"/>
          </p:cNvSpPr>
          <p:nvPr>
            <p:ph type="title"/>
          </p:nvPr>
        </p:nvSpPr>
        <p:spPr>
          <a:xfrm>
            <a:off x="838200" y="2766218"/>
            <a:ext cx="10515600" cy="1325563"/>
          </a:xfrm>
        </p:spPr>
        <p:txBody>
          <a:bodyPr/>
          <a:lstStyle/>
          <a:p>
            <a:pPr algn="ctr"/>
            <a:r>
              <a:rPr lang="en-IN" dirty="0"/>
              <a:t>What makes our app DIFFERENT?</a:t>
            </a:r>
          </a:p>
        </p:txBody>
      </p:sp>
    </p:spTree>
    <p:extLst>
      <p:ext uri="{BB962C8B-B14F-4D97-AF65-F5344CB8AC3E}">
        <p14:creationId xmlns:p14="http://schemas.microsoft.com/office/powerpoint/2010/main" val="578844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33A9-3F41-620C-C171-F66BCD48BB58}"/>
              </a:ext>
            </a:extLst>
          </p:cNvPr>
          <p:cNvSpPr>
            <a:spLocks noGrp="1"/>
          </p:cNvSpPr>
          <p:nvPr>
            <p:ph type="title"/>
          </p:nvPr>
        </p:nvSpPr>
        <p:spPr/>
        <p:txBody>
          <a:bodyPr/>
          <a:lstStyle/>
          <a:p>
            <a:pPr algn="ctr"/>
            <a:r>
              <a:rPr lang="en-US" dirty="0"/>
              <a:t>Unique Features </a:t>
            </a:r>
          </a:p>
        </p:txBody>
      </p:sp>
      <p:sp>
        <p:nvSpPr>
          <p:cNvPr id="3" name="Content Placeholder 2">
            <a:extLst>
              <a:ext uri="{FF2B5EF4-FFF2-40B4-BE49-F238E27FC236}">
                <a16:creationId xmlns:a16="http://schemas.microsoft.com/office/drawing/2014/main" id="{C2F34B6F-7970-B423-6B88-0F646BF834C9}"/>
              </a:ext>
            </a:extLst>
          </p:cNvPr>
          <p:cNvSpPr>
            <a:spLocks noGrp="1"/>
          </p:cNvSpPr>
          <p:nvPr>
            <p:ph idx="1"/>
          </p:nvPr>
        </p:nvSpPr>
        <p:spPr>
          <a:xfrm>
            <a:off x="838200" y="1690688"/>
            <a:ext cx="10515600" cy="4351338"/>
          </a:xfrm>
        </p:spPr>
        <p:txBody>
          <a:bodyPr>
            <a:noAutofit/>
          </a:bodyPr>
          <a:lstStyle/>
          <a:p>
            <a:pPr marL="0" indent="0" algn="l">
              <a:buNone/>
            </a:pPr>
            <a:r>
              <a:rPr lang="en-IN" sz="2600" dirty="0">
                <a:solidFill>
                  <a:srgbClr val="000000"/>
                </a:solidFill>
              </a:rPr>
              <a:t>1.</a:t>
            </a:r>
            <a:r>
              <a:rPr lang="en-IN" sz="2600" i="0" u="none" strike="noStrike" dirty="0">
                <a:solidFill>
                  <a:srgbClr val="000000"/>
                </a:solidFill>
                <a:effectLst/>
              </a:rPr>
              <a:t> Multi-Role Dynamic Workflow</a:t>
            </a:r>
          </a:p>
          <a:p>
            <a:pPr algn="l">
              <a:buFont typeface="Arial" panose="020B0604020202020204" pitchFamily="34" charset="0"/>
              <a:buChar char="•"/>
            </a:pPr>
            <a:r>
              <a:rPr lang="en-IN" sz="2600" b="0" i="0" u="none" strike="noStrike" dirty="0">
                <a:solidFill>
                  <a:srgbClr val="000000"/>
                </a:solidFill>
                <a:effectLst/>
              </a:rPr>
              <a:t>Seamlessly integrates </a:t>
            </a:r>
            <a:r>
              <a:rPr lang="en-IN" sz="2600" b="1" i="0" u="none" strike="noStrike" dirty="0">
                <a:solidFill>
                  <a:srgbClr val="000000"/>
                </a:solidFill>
                <a:effectLst/>
              </a:rPr>
              <a:t>Users (Citizens)</a:t>
            </a:r>
            <a:r>
              <a:rPr lang="en-IN" sz="2600" b="0" i="0" u="none" strike="noStrike" dirty="0">
                <a:solidFill>
                  <a:srgbClr val="000000"/>
                </a:solidFill>
                <a:effectLst/>
              </a:rPr>
              <a:t>, </a:t>
            </a:r>
            <a:r>
              <a:rPr lang="en-IN" sz="2600" b="1" i="0" u="none" strike="noStrike" dirty="0">
                <a:solidFill>
                  <a:srgbClr val="000000"/>
                </a:solidFill>
                <a:effectLst/>
              </a:rPr>
              <a:t>Workers</a:t>
            </a:r>
            <a:r>
              <a:rPr lang="en-IN" sz="2600" b="0" i="0" u="none" strike="noStrike" dirty="0">
                <a:solidFill>
                  <a:srgbClr val="000000"/>
                </a:solidFill>
                <a:effectLst/>
              </a:rPr>
              <a:t>, and </a:t>
            </a:r>
            <a:r>
              <a:rPr lang="en-IN" sz="2600" b="1" i="0" u="none" strike="noStrike" dirty="0">
                <a:solidFill>
                  <a:srgbClr val="000000"/>
                </a:solidFill>
                <a:effectLst/>
              </a:rPr>
              <a:t>Admins</a:t>
            </a:r>
            <a:r>
              <a:rPr lang="en-IN" sz="2600" b="0" i="0" u="none" strike="noStrike" dirty="0">
                <a:solidFill>
                  <a:srgbClr val="000000"/>
                </a:solidFill>
                <a:effectLst/>
              </a:rPr>
              <a:t> within one unified platform.</a:t>
            </a:r>
          </a:p>
          <a:p>
            <a:pPr algn="l">
              <a:buFont typeface="Arial" panose="020B0604020202020204" pitchFamily="34" charset="0"/>
              <a:buChar char="•"/>
            </a:pPr>
            <a:r>
              <a:rPr lang="en-IN" sz="2600" b="0" i="0" u="none" strike="noStrike" dirty="0">
                <a:solidFill>
                  <a:srgbClr val="000000"/>
                </a:solidFill>
                <a:effectLst/>
              </a:rPr>
              <a:t>Each role gets a </a:t>
            </a:r>
            <a:r>
              <a:rPr lang="en-IN" sz="2600" b="1" i="0" u="none" strike="noStrike" dirty="0">
                <a:solidFill>
                  <a:srgbClr val="000000"/>
                </a:solidFill>
                <a:effectLst/>
              </a:rPr>
              <a:t>customized interface</a:t>
            </a:r>
            <a:r>
              <a:rPr lang="en-IN" sz="2600" b="0" i="0" u="none" strike="noStrike" dirty="0">
                <a:solidFill>
                  <a:srgbClr val="000000"/>
                </a:solidFill>
                <a:effectLst/>
              </a:rPr>
              <a:t> and set of functionalities.</a:t>
            </a:r>
          </a:p>
          <a:p>
            <a:pPr algn="l">
              <a:buFont typeface="Arial" panose="020B0604020202020204" pitchFamily="34" charset="0"/>
              <a:buChar char="•"/>
            </a:pPr>
            <a:endParaRPr lang="en-IN" sz="2600" b="0" i="0" u="none" strike="noStrike" dirty="0">
              <a:solidFill>
                <a:srgbClr val="000000"/>
              </a:solidFill>
              <a:effectLst/>
            </a:endParaRPr>
          </a:p>
          <a:p>
            <a:pPr marL="0" indent="0" algn="l">
              <a:buNone/>
            </a:pPr>
            <a:r>
              <a:rPr lang="en-IN" sz="2600" i="0" u="none" strike="noStrike" dirty="0">
                <a:solidFill>
                  <a:srgbClr val="000000"/>
                </a:solidFill>
                <a:effectLst/>
              </a:rPr>
              <a:t>2.  Complaint Submission with Real-Time Geotagging</a:t>
            </a:r>
          </a:p>
          <a:p>
            <a:pPr algn="l">
              <a:buFont typeface="Arial" panose="020B0604020202020204" pitchFamily="34" charset="0"/>
              <a:buChar char="•"/>
            </a:pPr>
            <a:r>
              <a:rPr lang="en-IN" sz="2600" b="0" i="0" u="none" strike="noStrike" dirty="0">
                <a:solidFill>
                  <a:srgbClr val="000000"/>
                </a:solidFill>
                <a:effectLst/>
              </a:rPr>
              <a:t>Automatically fetches and logs the </a:t>
            </a:r>
            <a:r>
              <a:rPr lang="en-IN" sz="2600" b="1" i="0" u="none" strike="noStrike" dirty="0">
                <a:solidFill>
                  <a:srgbClr val="000000"/>
                </a:solidFill>
                <a:effectLst/>
              </a:rPr>
              <a:t>user's current location</a:t>
            </a:r>
            <a:r>
              <a:rPr lang="en-IN" sz="2600" b="0" i="0" u="none" strike="noStrike" dirty="0">
                <a:solidFill>
                  <a:srgbClr val="000000"/>
                </a:solidFill>
                <a:effectLst/>
              </a:rPr>
              <a:t> for complaints.</a:t>
            </a:r>
          </a:p>
          <a:p>
            <a:pPr algn="l">
              <a:buFont typeface="Arial" panose="020B0604020202020204" pitchFamily="34" charset="0"/>
              <a:buChar char="•"/>
            </a:pPr>
            <a:r>
              <a:rPr lang="en-IN" sz="2600" b="0" i="0" u="none" strike="noStrike" dirty="0">
                <a:solidFill>
                  <a:srgbClr val="000000"/>
                </a:solidFill>
                <a:effectLst/>
              </a:rPr>
              <a:t>Makes it easier for workers to find the issue spot on ground using </a:t>
            </a:r>
            <a:r>
              <a:rPr lang="en-IN" sz="2600" b="1" i="0" u="none" strike="noStrike" dirty="0">
                <a:solidFill>
                  <a:srgbClr val="000000"/>
                </a:solidFill>
                <a:effectLst/>
              </a:rPr>
              <a:t>Google Maps API</a:t>
            </a:r>
            <a:r>
              <a:rPr lang="en-IN" sz="2600" b="0" i="0" u="none" strike="noStrike" dirty="0">
                <a:solidFill>
                  <a:srgbClr val="000000"/>
                </a:solidFill>
                <a:effectLst/>
              </a:rPr>
              <a:t> providing them </a:t>
            </a:r>
            <a:r>
              <a:rPr lang="en-IN" sz="2600" b="1" dirty="0">
                <a:solidFill>
                  <a:srgbClr val="000000"/>
                </a:solidFill>
              </a:rPr>
              <a:t>directions </a:t>
            </a:r>
            <a:r>
              <a:rPr lang="en-IN" sz="2600" b="1" i="0" u="none" strike="noStrike" dirty="0">
                <a:solidFill>
                  <a:srgbClr val="000000"/>
                </a:solidFill>
                <a:effectLst/>
              </a:rPr>
              <a:t>to reach the site of complaint.</a:t>
            </a:r>
          </a:p>
          <a:p>
            <a:pPr marL="0" indent="0" algn="l">
              <a:buNone/>
            </a:pPr>
            <a:endParaRPr lang="en-IN" sz="2600" b="1" i="0" u="none" strike="noStrike" dirty="0">
              <a:solidFill>
                <a:srgbClr val="000000"/>
              </a:solidFill>
              <a:effectLst/>
            </a:endParaRPr>
          </a:p>
          <a:p>
            <a:pPr marL="0" indent="0">
              <a:buNone/>
            </a:pPr>
            <a:endParaRPr lang="en-US" sz="2600" dirty="0"/>
          </a:p>
        </p:txBody>
      </p:sp>
    </p:spTree>
    <p:extLst>
      <p:ext uri="{BB962C8B-B14F-4D97-AF65-F5344CB8AC3E}">
        <p14:creationId xmlns:p14="http://schemas.microsoft.com/office/powerpoint/2010/main" val="165447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DAD04-F378-1D26-EE11-17676C90D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EEB65-F5E4-E83A-8B61-24F2E3CD0186}"/>
              </a:ext>
            </a:extLst>
          </p:cNvPr>
          <p:cNvSpPr>
            <a:spLocks noGrp="1"/>
          </p:cNvSpPr>
          <p:nvPr>
            <p:ph type="title"/>
          </p:nvPr>
        </p:nvSpPr>
        <p:spPr/>
        <p:txBody>
          <a:bodyPr/>
          <a:lstStyle/>
          <a:p>
            <a:pPr algn="ctr"/>
            <a:r>
              <a:rPr lang="en-US" dirty="0"/>
              <a:t>Table of Contents</a:t>
            </a:r>
            <a:endParaRPr lang="en-IN" dirty="0"/>
          </a:p>
        </p:txBody>
      </p:sp>
      <p:sp>
        <p:nvSpPr>
          <p:cNvPr id="3" name="Content Placeholder 2">
            <a:extLst>
              <a:ext uri="{FF2B5EF4-FFF2-40B4-BE49-F238E27FC236}">
                <a16:creationId xmlns:a16="http://schemas.microsoft.com/office/drawing/2014/main" id="{9DEC7D1C-6080-BB9E-4437-B66E7B4DFFFF}"/>
              </a:ext>
            </a:extLst>
          </p:cNvPr>
          <p:cNvSpPr>
            <a:spLocks noGrp="1"/>
          </p:cNvSpPr>
          <p:nvPr>
            <p:ph idx="1"/>
          </p:nvPr>
        </p:nvSpPr>
        <p:spPr/>
        <p:txBody>
          <a:bodyPr>
            <a:normAutofit fontScale="92500" lnSpcReduction="20000"/>
          </a:bodyPr>
          <a:lstStyle/>
          <a:p>
            <a:pPr algn="just"/>
            <a:r>
              <a:rPr lang="en-US" dirty="0"/>
              <a:t>Problem Statement </a:t>
            </a:r>
          </a:p>
          <a:p>
            <a:pPr algn="just"/>
            <a:r>
              <a:rPr lang="en-US" dirty="0"/>
              <a:t>Introduction</a:t>
            </a:r>
          </a:p>
          <a:p>
            <a:pPr algn="just"/>
            <a:r>
              <a:rPr lang="en-US" dirty="0"/>
              <a:t>Objective</a:t>
            </a:r>
          </a:p>
          <a:p>
            <a:pPr algn="just"/>
            <a:r>
              <a:rPr lang="en-US" dirty="0"/>
              <a:t>Methodology</a:t>
            </a:r>
          </a:p>
          <a:p>
            <a:pPr algn="just"/>
            <a:r>
              <a:rPr lang="en-US" dirty="0"/>
              <a:t>Tools</a:t>
            </a:r>
          </a:p>
          <a:p>
            <a:pPr algn="just"/>
            <a:r>
              <a:rPr lang="en-US" dirty="0"/>
              <a:t>Features</a:t>
            </a:r>
          </a:p>
          <a:p>
            <a:pPr algn="just"/>
            <a:r>
              <a:rPr lang="en-US" dirty="0"/>
              <a:t>Scope</a:t>
            </a:r>
          </a:p>
          <a:p>
            <a:pPr algn="just"/>
            <a:r>
              <a:rPr lang="en-US" dirty="0"/>
              <a:t>Target Audience</a:t>
            </a:r>
          </a:p>
          <a:p>
            <a:pPr algn="just"/>
            <a:r>
              <a:rPr lang="en-US" dirty="0"/>
              <a:t>Prototype</a:t>
            </a:r>
          </a:p>
          <a:p>
            <a:pPr algn="just"/>
            <a:r>
              <a:rPr lang="en-US" dirty="0"/>
              <a:t>BETA Version of Application</a:t>
            </a:r>
          </a:p>
        </p:txBody>
      </p:sp>
    </p:spTree>
    <p:extLst>
      <p:ext uri="{BB962C8B-B14F-4D97-AF65-F5344CB8AC3E}">
        <p14:creationId xmlns:p14="http://schemas.microsoft.com/office/powerpoint/2010/main" val="139769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9E51-03F2-65A4-87DC-8CEC0AADCC3D}"/>
              </a:ext>
            </a:extLst>
          </p:cNvPr>
          <p:cNvSpPr>
            <a:spLocks noGrp="1"/>
          </p:cNvSpPr>
          <p:nvPr>
            <p:ph type="title"/>
          </p:nvPr>
        </p:nvSpPr>
        <p:spPr/>
        <p:txBody>
          <a:bodyPr/>
          <a:lstStyle/>
          <a:p>
            <a:pPr algn="ctr"/>
            <a:r>
              <a:rPr lang="en-US" dirty="0"/>
              <a:t>Unique Features</a:t>
            </a:r>
          </a:p>
        </p:txBody>
      </p:sp>
      <p:sp>
        <p:nvSpPr>
          <p:cNvPr id="3" name="Content Placeholder 2">
            <a:extLst>
              <a:ext uri="{FF2B5EF4-FFF2-40B4-BE49-F238E27FC236}">
                <a16:creationId xmlns:a16="http://schemas.microsoft.com/office/drawing/2014/main" id="{CC4321A0-F2CF-0482-891F-D8A1D9E2AF51}"/>
              </a:ext>
            </a:extLst>
          </p:cNvPr>
          <p:cNvSpPr>
            <a:spLocks noGrp="1"/>
          </p:cNvSpPr>
          <p:nvPr>
            <p:ph idx="1"/>
          </p:nvPr>
        </p:nvSpPr>
        <p:spPr>
          <a:xfrm>
            <a:off x="838200" y="1690688"/>
            <a:ext cx="10515600" cy="5105661"/>
          </a:xfrm>
        </p:spPr>
        <p:txBody>
          <a:bodyPr>
            <a:noAutofit/>
          </a:bodyPr>
          <a:lstStyle/>
          <a:p>
            <a:pPr marL="0" indent="0" algn="l">
              <a:buNone/>
            </a:pPr>
            <a:r>
              <a:rPr lang="en-IN" sz="2600" i="0" u="none" strike="noStrike" dirty="0">
                <a:solidFill>
                  <a:srgbClr val="000000"/>
                </a:solidFill>
                <a:effectLst/>
              </a:rPr>
              <a:t>3.  Visual Proof-Based Resolution</a:t>
            </a:r>
          </a:p>
          <a:p>
            <a:pPr algn="l">
              <a:buFont typeface="Arial" panose="020B0604020202020204" pitchFamily="34" charset="0"/>
              <a:buChar char="•"/>
            </a:pPr>
            <a:r>
              <a:rPr lang="en-IN" sz="2600" b="0" i="0" u="none" strike="noStrike" dirty="0">
                <a:solidFill>
                  <a:srgbClr val="000000"/>
                </a:solidFill>
                <a:effectLst/>
              </a:rPr>
              <a:t>Every worker uploads </a:t>
            </a:r>
            <a:r>
              <a:rPr lang="en-IN" sz="2600" b="1" i="0" u="none" strike="noStrike" dirty="0">
                <a:solidFill>
                  <a:srgbClr val="000000"/>
                </a:solidFill>
                <a:effectLst/>
              </a:rPr>
              <a:t>work</a:t>
            </a:r>
            <a:r>
              <a:rPr lang="en-IN" sz="2600" b="0" i="0" u="none" strike="noStrike" dirty="0">
                <a:solidFill>
                  <a:srgbClr val="000000"/>
                </a:solidFill>
                <a:effectLst/>
              </a:rPr>
              <a:t> </a:t>
            </a:r>
            <a:r>
              <a:rPr lang="en-IN" sz="2600" b="1" i="0" u="none" strike="noStrike" dirty="0">
                <a:solidFill>
                  <a:srgbClr val="000000"/>
                </a:solidFill>
                <a:effectLst/>
              </a:rPr>
              <a:t>completion images</a:t>
            </a:r>
            <a:r>
              <a:rPr lang="en-IN" sz="2600" b="0" i="0" u="none" strike="noStrike" dirty="0">
                <a:solidFill>
                  <a:srgbClr val="000000"/>
                </a:solidFill>
                <a:effectLst/>
              </a:rPr>
              <a:t> and </a:t>
            </a:r>
            <a:r>
              <a:rPr lang="en-IN" sz="2600" b="1" i="0" u="none" strike="noStrike" dirty="0">
                <a:solidFill>
                  <a:srgbClr val="000000"/>
                </a:solidFill>
                <a:effectLst/>
              </a:rPr>
              <a:t>feedback</a:t>
            </a:r>
            <a:r>
              <a:rPr lang="en-IN" sz="2600" b="0" i="0" u="none" strike="noStrike" dirty="0">
                <a:solidFill>
                  <a:srgbClr val="000000"/>
                </a:solidFill>
                <a:effectLst/>
              </a:rPr>
              <a:t> as proof.</a:t>
            </a:r>
          </a:p>
          <a:p>
            <a:pPr algn="l">
              <a:buFont typeface="Arial" panose="020B0604020202020204" pitchFamily="34" charset="0"/>
              <a:buChar char="•"/>
            </a:pPr>
            <a:r>
              <a:rPr lang="en-IN" sz="2600" b="0" i="0" u="none" strike="noStrike" dirty="0">
                <a:solidFill>
                  <a:srgbClr val="000000"/>
                </a:solidFill>
                <a:effectLst/>
              </a:rPr>
              <a:t>Ensures transparency and visual accountability.</a:t>
            </a:r>
          </a:p>
          <a:p>
            <a:pPr marL="0" indent="0" algn="l">
              <a:buNone/>
            </a:pPr>
            <a:endParaRPr lang="en-IN" sz="2600" b="1" i="0" u="none" strike="noStrike" dirty="0">
              <a:solidFill>
                <a:srgbClr val="000000"/>
              </a:solidFill>
              <a:effectLst/>
            </a:endParaRPr>
          </a:p>
          <a:p>
            <a:pPr marL="0" indent="0" algn="l">
              <a:buNone/>
            </a:pPr>
            <a:r>
              <a:rPr lang="en-IN" sz="2600" i="0" u="none" strike="noStrike" dirty="0">
                <a:solidFill>
                  <a:srgbClr val="000000"/>
                </a:solidFill>
                <a:effectLst/>
              </a:rPr>
              <a:t>4.  Role-Based Notifications System</a:t>
            </a:r>
            <a:r>
              <a:rPr lang="en-IN" sz="2600" dirty="0">
                <a:solidFill>
                  <a:srgbClr val="000000"/>
                </a:solidFill>
              </a:rPr>
              <a:t> (</a:t>
            </a:r>
            <a:r>
              <a:rPr lang="en-IN" sz="2600" b="1" i="0" u="none" strike="noStrike" dirty="0" err="1">
                <a:solidFill>
                  <a:srgbClr val="000000"/>
                </a:solidFill>
                <a:effectLst/>
              </a:rPr>
              <a:t>Firestore</a:t>
            </a:r>
            <a:r>
              <a:rPr lang="en-IN" sz="2600" b="1" i="0" u="none" strike="noStrike" dirty="0">
                <a:solidFill>
                  <a:srgbClr val="000000"/>
                </a:solidFill>
                <a:effectLst/>
              </a:rPr>
              <a:t>-powered </a:t>
            </a:r>
            <a:r>
              <a:rPr lang="en-IN" sz="2600" i="0" u="none" strike="noStrike" dirty="0">
                <a:solidFill>
                  <a:srgbClr val="000000"/>
                </a:solidFill>
                <a:effectLst/>
              </a:rPr>
              <a:t>notification</a:t>
            </a:r>
            <a:r>
              <a:rPr lang="en-IN" sz="2600" b="1" i="0" u="none" strike="noStrike" dirty="0">
                <a:solidFill>
                  <a:srgbClr val="000000"/>
                </a:solidFill>
                <a:effectLst/>
              </a:rPr>
              <a:t> </a:t>
            </a:r>
            <a:r>
              <a:rPr lang="en-IN" sz="2600" i="0" u="none" strike="noStrike" dirty="0">
                <a:solidFill>
                  <a:srgbClr val="000000"/>
                </a:solidFill>
                <a:effectLst/>
              </a:rPr>
              <a:t>system</a:t>
            </a:r>
            <a:r>
              <a:rPr lang="en-IN" sz="2600" b="0" i="0" u="none" strike="noStrike" dirty="0">
                <a:solidFill>
                  <a:srgbClr val="000000"/>
                </a:solidFill>
                <a:effectLst/>
              </a:rPr>
              <a:t> with time-stamps)</a:t>
            </a:r>
          </a:p>
          <a:p>
            <a:pPr marL="742950" lvl="1" indent="-285750" algn="l">
              <a:buFont typeface="Arial" panose="020B0604020202020204" pitchFamily="34" charset="0"/>
              <a:buChar char="•"/>
            </a:pPr>
            <a:r>
              <a:rPr lang="en-IN" sz="2600" b="1" i="0" u="none" strike="noStrike" dirty="0">
                <a:solidFill>
                  <a:srgbClr val="000000"/>
                </a:solidFill>
                <a:effectLst/>
              </a:rPr>
              <a:t>Users</a:t>
            </a:r>
            <a:r>
              <a:rPr lang="en-IN" sz="2600" b="0" i="0" u="none" strike="noStrike" dirty="0">
                <a:solidFill>
                  <a:srgbClr val="000000"/>
                </a:solidFill>
                <a:effectLst/>
              </a:rPr>
              <a:t> get notified on complaint status updates as well as the name and number of worke</a:t>
            </a:r>
            <a:r>
              <a:rPr lang="en-IN" sz="2600" dirty="0">
                <a:solidFill>
                  <a:srgbClr val="000000"/>
                </a:solidFill>
              </a:rPr>
              <a:t>r assigned to their complaint for easy tracking.</a:t>
            </a:r>
            <a:endParaRPr lang="en-IN" sz="2600" b="0" i="0" u="none" strike="noStrike" dirty="0">
              <a:solidFill>
                <a:srgbClr val="000000"/>
              </a:solidFill>
              <a:effectLst/>
            </a:endParaRPr>
          </a:p>
          <a:p>
            <a:pPr marL="742950" lvl="1" indent="-285750" algn="l">
              <a:buFont typeface="Arial" panose="020B0604020202020204" pitchFamily="34" charset="0"/>
              <a:buChar char="•"/>
            </a:pPr>
            <a:r>
              <a:rPr lang="en-IN" sz="2600" b="1" i="0" u="none" strike="noStrike" dirty="0">
                <a:solidFill>
                  <a:srgbClr val="000000"/>
                </a:solidFill>
                <a:effectLst/>
              </a:rPr>
              <a:t>Workers</a:t>
            </a:r>
            <a:r>
              <a:rPr lang="en-IN" sz="2600" b="0" i="0" u="none" strike="noStrike" dirty="0">
                <a:solidFill>
                  <a:srgbClr val="000000"/>
                </a:solidFill>
                <a:effectLst/>
              </a:rPr>
              <a:t> get notified when complaints are assigned </a:t>
            </a:r>
            <a:r>
              <a:rPr lang="en-IN" sz="2600" dirty="0">
                <a:solidFill>
                  <a:srgbClr val="000000"/>
                </a:solidFill>
              </a:rPr>
              <a:t>and </a:t>
            </a:r>
            <a:r>
              <a:rPr lang="en-IN" sz="2600" b="0" i="0" u="none" strike="noStrike" dirty="0">
                <a:solidFill>
                  <a:srgbClr val="000000"/>
                </a:solidFill>
                <a:effectLst/>
              </a:rPr>
              <a:t>approved</a:t>
            </a:r>
            <a:r>
              <a:rPr lang="en-IN" sz="2600" dirty="0">
                <a:solidFill>
                  <a:srgbClr val="000000"/>
                </a:solidFill>
              </a:rPr>
              <a:t> by the admins.</a:t>
            </a:r>
            <a:endParaRPr lang="en-IN" sz="2600" b="0" i="0" u="none" strike="noStrike" dirty="0">
              <a:solidFill>
                <a:srgbClr val="000000"/>
              </a:solidFill>
              <a:effectLst/>
            </a:endParaRPr>
          </a:p>
          <a:p>
            <a:pPr marL="742950" lvl="1" indent="-285750" algn="l">
              <a:buFont typeface="Arial" panose="020B0604020202020204" pitchFamily="34" charset="0"/>
              <a:buChar char="•"/>
            </a:pPr>
            <a:r>
              <a:rPr lang="en-IN" sz="2600" b="1" i="0" u="none" strike="noStrike" dirty="0">
                <a:solidFill>
                  <a:srgbClr val="000000"/>
                </a:solidFill>
                <a:effectLst/>
              </a:rPr>
              <a:t>Admins</a:t>
            </a:r>
            <a:r>
              <a:rPr lang="en-IN" sz="2600" b="0" i="0" u="none" strike="noStrike" dirty="0">
                <a:solidFill>
                  <a:srgbClr val="000000"/>
                </a:solidFill>
                <a:effectLst/>
              </a:rPr>
              <a:t> get alerts when feedback and image is submitted by a worker and when they assign complaints to workers.</a:t>
            </a:r>
          </a:p>
        </p:txBody>
      </p:sp>
    </p:spTree>
    <p:extLst>
      <p:ext uri="{BB962C8B-B14F-4D97-AF65-F5344CB8AC3E}">
        <p14:creationId xmlns:p14="http://schemas.microsoft.com/office/powerpoint/2010/main" val="2303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9BD8-A516-77D3-EAA7-324949C3913C}"/>
              </a:ext>
            </a:extLst>
          </p:cNvPr>
          <p:cNvSpPr>
            <a:spLocks noGrp="1"/>
          </p:cNvSpPr>
          <p:nvPr>
            <p:ph type="title"/>
          </p:nvPr>
        </p:nvSpPr>
        <p:spPr/>
        <p:txBody>
          <a:bodyPr/>
          <a:lstStyle/>
          <a:p>
            <a:pPr algn="ctr"/>
            <a:r>
              <a:rPr lang="en-US" dirty="0"/>
              <a:t>Unique Features</a:t>
            </a:r>
          </a:p>
        </p:txBody>
      </p:sp>
      <p:sp>
        <p:nvSpPr>
          <p:cNvPr id="3" name="Content Placeholder 2">
            <a:extLst>
              <a:ext uri="{FF2B5EF4-FFF2-40B4-BE49-F238E27FC236}">
                <a16:creationId xmlns:a16="http://schemas.microsoft.com/office/drawing/2014/main" id="{98279E20-C606-DE22-9A8A-87EA7940FE9F}"/>
              </a:ext>
            </a:extLst>
          </p:cNvPr>
          <p:cNvSpPr>
            <a:spLocks noGrp="1"/>
          </p:cNvSpPr>
          <p:nvPr>
            <p:ph idx="1"/>
          </p:nvPr>
        </p:nvSpPr>
        <p:spPr>
          <a:xfrm>
            <a:off x="838200" y="1690688"/>
            <a:ext cx="10515600" cy="4667250"/>
          </a:xfrm>
        </p:spPr>
        <p:txBody>
          <a:bodyPr>
            <a:noAutofit/>
          </a:bodyPr>
          <a:lstStyle/>
          <a:p>
            <a:pPr marL="0" indent="0" algn="l">
              <a:buNone/>
            </a:pPr>
            <a:r>
              <a:rPr lang="en-IN" sz="2600" i="0" u="none" strike="noStrike" dirty="0">
                <a:solidFill>
                  <a:srgbClr val="000000"/>
                </a:solidFill>
                <a:effectLst/>
              </a:rPr>
              <a:t>5.  Real-Time Status Tracking</a:t>
            </a:r>
          </a:p>
          <a:p>
            <a:pPr algn="l">
              <a:buFont typeface="Arial" panose="020B0604020202020204" pitchFamily="34" charset="0"/>
              <a:buChar char="•"/>
            </a:pPr>
            <a:r>
              <a:rPr lang="en-IN" sz="2600" b="0" i="0" u="none" strike="noStrike" dirty="0">
                <a:solidFill>
                  <a:srgbClr val="000000"/>
                </a:solidFill>
                <a:effectLst/>
              </a:rPr>
              <a:t>Users and admins can see complaint status change </a:t>
            </a:r>
            <a:r>
              <a:rPr lang="en-IN" sz="2600" b="1" i="0" u="none" strike="noStrike" dirty="0">
                <a:solidFill>
                  <a:srgbClr val="000000"/>
                </a:solidFill>
                <a:effectLst/>
              </a:rPr>
              <a:t>live</a:t>
            </a:r>
            <a:r>
              <a:rPr lang="en-IN" sz="2600" b="0" i="0" u="none" strike="noStrike" dirty="0">
                <a:solidFill>
                  <a:srgbClr val="000000"/>
                </a:solidFill>
                <a:effectLst/>
              </a:rPr>
              <a:t>:</a:t>
            </a:r>
          </a:p>
          <a:p>
            <a:pPr marL="742950" lvl="1" indent="-285750" algn="l">
              <a:buFont typeface="Arial" panose="020B0604020202020204" pitchFamily="34" charset="0"/>
              <a:buChar char="•"/>
            </a:pPr>
            <a:r>
              <a:rPr lang="en-IN" sz="2600" b="0" i="1" u="none" strike="noStrike" dirty="0">
                <a:solidFill>
                  <a:srgbClr val="000000"/>
                </a:solidFill>
                <a:effectLst/>
              </a:rPr>
              <a:t>Pending → In Progress → Completed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1"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600" i="0" u="none" strike="noStrike" kern="1200" cap="none" spc="0" normalizeH="0" baseline="0" noProof="0" dirty="0">
                <a:ln>
                  <a:noFill/>
                </a:ln>
                <a:solidFill>
                  <a:srgbClr val="000000"/>
                </a:solidFill>
                <a:effectLst/>
                <a:uLnTx/>
                <a:uFillTx/>
                <a:ea typeface="+mn-ea"/>
                <a:cs typeface="+mn-cs"/>
              </a:rPr>
              <a:t>6.  Admin Feedback Validation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srgbClr val="000000"/>
                </a:solidFill>
                <a:effectLst/>
                <a:uLnTx/>
                <a:uFillTx/>
                <a:ea typeface="+mn-ea"/>
                <a:cs typeface="+mn-cs"/>
              </a:rPr>
              <a:t>Admin can review </a:t>
            </a:r>
            <a:r>
              <a:rPr kumimoji="0" lang="en-IN" sz="2600" b="1" i="0" u="none" strike="noStrike" kern="1200" cap="none" spc="0" normalizeH="0" baseline="0" noProof="0" dirty="0">
                <a:ln>
                  <a:noFill/>
                </a:ln>
                <a:solidFill>
                  <a:srgbClr val="000000"/>
                </a:solidFill>
                <a:effectLst/>
                <a:uLnTx/>
                <a:uFillTx/>
                <a:ea typeface="+mn-ea"/>
                <a:cs typeface="+mn-cs"/>
              </a:rPr>
              <a:t>worker submissions (image + feedback) </a:t>
            </a:r>
            <a:r>
              <a:rPr kumimoji="0" lang="en-IN" sz="2600" i="0" u="none" strike="noStrike" kern="1200" cap="none" spc="0" normalizeH="0" baseline="0" noProof="0" dirty="0">
                <a:ln>
                  <a:noFill/>
                </a:ln>
                <a:solidFill>
                  <a:srgbClr val="000000"/>
                </a:solidFill>
                <a:effectLst/>
                <a:uLnTx/>
                <a:uFillTx/>
                <a:ea typeface="+mn-ea"/>
                <a:cs typeface="+mn-cs"/>
              </a:rPr>
              <a:t>as well as </a:t>
            </a:r>
            <a:r>
              <a:rPr kumimoji="0" lang="en-IN" sz="2600" b="1" i="0" u="none" strike="noStrike" kern="1200" cap="none" spc="0" normalizeH="0" baseline="0" noProof="0" dirty="0">
                <a:ln>
                  <a:noFill/>
                </a:ln>
                <a:solidFill>
                  <a:srgbClr val="000000"/>
                </a:solidFill>
                <a:effectLst/>
                <a:uLnTx/>
                <a:uFillTx/>
                <a:ea typeface="+mn-ea"/>
                <a:cs typeface="+mn-cs"/>
              </a:rPr>
              <a:t>Criticality of the complaint calculated by our ML model</a:t>
            </a:r>
            <a:r>
              <a:rPr kumimoji="0" lang="en-IN" sz="2600" b="0" i="0" u="none" strike="noStrike" kern="1200" cap="none" spc="0" normalizeH="0" baseline="0" noProof="0" dirty="0">
                <a:ln>
                  <a:noFill/>
                </a:ln>
                <a:solidFill>
                  <a:srgbClr val="000000"/>
                </a:solidFill>
                <a:effectLst/>
                <a:uLnTx/>
                <a:uFillTx/>
                <a:ea typeface="+mn-ea"/>
                <a:cs typeface="+mn-cs"/>
              </a:rPr>
              <a:t> before closing a complaint.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srgbClr val="000000"/>
                </a:solidFill>
                <a:effectLst/>
                <a:uLnTx/>
                <a:uFillTx/>
                <a:ea typeface="+mn-ea"/>
                <a:cs typeface="+mn-cs"/>
              </a:rPr>
              <a:t>Manual approval ensures quality and control.</a:t>
            </a:r>
          </a:p>
          <a:p>
            <a:pPr marL="0" indent="0" algn="l">
              <a:buNone/>
            </a:pPr>
            <a:endParaRPr lang="en-IN" sz="2600" b="1" dirty="0">
              <a:solidFill>
                <a:srgbClr val="000000"/>
              </a:solidFill>
            </a:endParaRPr>
          </a:p>
        </p:txBody>
      </p:sp>
    </p:spTree>
    <p:extLst>
      <p:ext uri="{BB962C8B-B14F-4D97-AF65-F5344CB8AC3E}">
        <p14:creationId xmlns:p14="http://schemas.microsoft.com/office/powerpoint/2010/main" val="366911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AD090-7A16-3C3F-18E8-1138D58CA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4B402-9FBB-D96F-5889-0557BC8EA9A7}"/>
              </a:ext>
            </a:extLst>
          </p:cNvPr>
          <p:cNvSpPr>
            <a:spLocks noGrp="1"/>
          </p:cNvSpPr>
          <p:nvPr>
            <p:ph type="title"/>
          </p:nvPr>
        </p:nvSpPr>
        <p:spPr/>
        <p:txBody>
          <a:bodyPr/>
          <a:lstStyle/>
          <a:p>
            <a:pPr algn="ctr"/>
            <a:r>
              <a:rPr lang="en-US" dirty="0"/>
              <a:t>Unique Features</a:t>
            </a:r>
          </a:p>
        </p:txBody>
      </p:sp>
      <p:sp>
        <p:nvSpPr>
          <p:cNvPr id="3" name="Content Placeholder 2">
            <a:extLst>
              <a:ext uri="{FF2B5EF4-FFF2-40B4-BE49-F238E27FC236}">
                <a16:creationId xmlns:a16="http://schemas.microsoft.com/office/drawing/2014/main" id="{80604874-52BE-3AF1-F1C0-587D7E06A9B2}"/>
              </a:ext>
            </a:extLst>
          </p:cNvPr>
          <p:cNvSpPr>
            <a:spLocks noGrp="1"/>
          </p:cNvSpPr>
          <p:nvPr>
            <p:ph idx="1"/>
          </p:nvPr>
        </p:nvSpPr>
        <p:spPr>
          <a:xfrm>
            <a:off x="838200" y="1690688"/>
            <a:ext cx="10515600" cy="4667250"/>
          </a:xfrm>
        </p:spPr>
        <p:txBody>
          <a:bodyPr>
            <a:noAutofit/>
          </a:bodyPr>
          <a:lstStyle/>
          <a:p>
            <a:pPr marL="0" indent="0" algn="l">
              <a:buNone/>
            </a:pPr>
            <a:r>
              <a:rPr lang="en-IN" sz="2600" i="0" u="none" strike="noStrike" dirty="0">
                <a:solidFill>
                  <a:srgbClr val="000000"/>
                </a:solidFill>
                <a:effectLst/>
              </a:rPr>
              <a:t>7.  </a:t>
            </a:r>
            <a:r>
              <a:rPr lang="en-IN" sz="2600" i="0" u="none" strike="noStrike" dirty="0" err="1">
                <a:solidFill>
                  <a:srgbClr val="000000"/>
                </a:solidFill>
                <a:effectLst/>
              </a:rPr>
              <a:t>Firestore</a:t>
            </a:r>
            <a:r>
              <a:rPr lang="en-IN" sz="2600" i="0" u="none" strike="noStrike" dirty="0">
                <a:solidFill>
                  <a:srgbClr val="000000"/>
                </a:solidFill>
                <a:effectLst/>
              </a:rPr>
              <a:t>-Driven Modular Data Architecture</a:t>
            </a:r>
          </a:p>
          <a:p>
            <a:pPr algn="l">
              <a:buFont typeface="Arial" panose="020B0604020202020204" pitchFamily="34" charset="0"/>
              <a:buChar char="•"/>
            </a:pPr>
            <a:r>
              <a:rPr lang="en-IN" sz="2600" b="0" i="0" u="none" strike="noStrike" dirty="0">
                <a:solidFill>
                  <a:srgbClr val="000000"/>
                </a:solidFill>
                <a:effectLst/>
              </a:rPr>
              <a:t>Complaint details, images, and feedback are stored under structured fields like:</a:t>
            </a:r>
          </a:p>
          <a:p>
            <a:pPr marL="742950" lvl="1" indent="-285750" algn="l">
              <a:buFont typeface="Arial" panose="020B0604020202020204" pitchFamily="34" charset="0"/>
              <a:buChar char="•"/>
            </a:pPr>
            <a:r>
              <a:rPr lang="en-IN" sz="2600" b="1" i="0" u="none" strike="noStrike" dirty="0" err="1">
                <a:solidFill>
                  <a:srgbClr val="000000"/>
                </a:solidFill>
                <a:effectLst/>
              </a:rPr>
              <a:t>workerFeedback</a:t>
            </a:r>
            <a:endParaRPr lang="en-IN" sz="2600" b="1" i="0" u="none" strike="noStrike" dirty="0">
              <a:solidFill>
                <a:srgbClr val="000000"/>
              </a:solidFill>
              <a:effectLst/>
            </a:endParaRPr>
          </a:p>
          <a:p>
            <a:pPr marL="742950" lvl="1" indent="-285750" algn="l">
              <a:buFont typeface="Arial" panose="020B0604020202020204" pitchFamily="34" charset="0"/>
              <a:buChar char="•"/>
            </a:pPr>
            <a:r>
              <a:rPr lang="en-IN" sz="2600" b="1" dirty="0" err="1">
                <a:solidFill>
                  <a:srgbClr val="000000"/>
                </a:solidFill>
              </a:rPr>
              <a:t>userId</a:t>
            </a:r>
            <a:endParaRPr lang="en-IN" sz="2600" b="1" dirty="0">
              <a:solidFill>
                <a:srgbClr val="000000"/>
              </a:solidFill>
            </a:endParaRPr>
          </a:p>
          <a:p>
            <a:pPr marL="742950" lvl="1" indent="-285750" algn="l">
              <a:buFont typeface="Arial" panose="020B0604020202020204" pitchFamily="34" charset="0"/>
              <a:buChar char="•"/>
            </a:pPr>
            <a:r>
              <a:rPr lang="en-IN" sz="2600" b="1" i="0" u="none" strike="noStrike" dirty="0" err="1">
                <a:solidFill>
                  <a:srgbClr val="000000"/>
                </a:solidFill>
                <a:effectLst/>
              </a:rPr>
              <a:t>workerId</a:t>
            </a:r>
            <a:endParaRPr lang="en-IN" sz="2600" b="1" i="0" u="none" strike="noStrike" dirty="0">
              <a:solidFill>
                <a:srgbClr val="000000"/>
              </a:solidFill>
              <a:effectLst/>
            </a:endParaRPr>
          </a:p>
        </p:txBody>
      </p:sp>
    </p:spTree>
    <p:extLst>
      <p:ext uri="{BB962C8B-B14F-4D97-AF65-F5344CB8AC3E}">
        <p14:creationId xmlns:p14="http://schemas.microsoft.com/office/powerpoint/2010/main" val="104370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50A77-E502-D075-B0DD-A62DB3B1BD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7ADA-9CF5-70A0-78D9-7CAEE2DE7EBA}"/>
              </a:ext>
            </a:extLst>
          </p:cNvPr>
          <p:cNvSpPr>
            <a:spLocks noGrp="1"/>
          </p:cNvSpPr>
          <p:nvPr>
            <p:ph type="title"/>
          </p:nvPr>
        </p:nvSpPr>
        <p:spPr/>
        <p:txBody>
          <a:bodyPr/>
          <a:lstStyle/>
          <a:p>
            <a:pPr algn="ctr"/>
            <a:r>
              <a:rPr lang="en-US" dirty="0"/>
              <a:t>Scope</a:t>
            </a:r>
            <a:endParaRPr lang="en-IN" dirty="0"/>
          </a:p>
        </p:txBody>
      </p:sp>
      <p:sp>
        <p:nvSpPr>
          <p:cNvPr id="3" name="Content Placeholder 2">
            <a:extLst>
              <a:ext uri="{FF2B5EF4-FFF2-40B4-BE49-F238E27FC236}">
                <a16:creationId xmlns:a16="http://schemas.microsoft.com/office/drawing/2014/main" id="{3AF8FDFE-1C50-7D6E-69DC-6E2B17727C5D}"/>
              </a:ext>
            </a:extLst>
          </p:cNvPr>
          <p:cNvSpPr>
            <a:spLocks noGrp="1"/>
          </p:cNvSpPr>
          <p:nvPr>
            <p:ph idx="1"/>
          </p:nvPr>
        </p:nvSpPr>
        <p:spPr/>
        <p:txBody>
          <a:bodyPr/>
          <a:lstStyle/>
          <a:p>
            <a:pPr marL="0" indent="0" algn="just">
              <a:buNone/>
            </a:pPr>
            <a:r>
              <a:rPr lang="en-US" dirty="0"/>
              <a:t>Where can this be applied?</a:t>
            </a:r>
          </a:p>
          <a:p>
            <a:pPr algn="just"/>
            <a:r>
              <a:rPr lang="en-US" dirty="0"/>
              <a:t>Urban city management systems</a:t>
            </a:r>
          </a:p>
          <a:p>
            <a:pPr algn="just"/>
            <a:r>
              <a:rPr lang="en-US" dirty="0"/>
              <a:t>Residential societies and gated communities</a:t>
            </a:r>
          </a:p>
          <a:p>
            <a:pPr algn="just"/>
            <a:r>
              <a:rPr lang="en-US" dirty="0"/>
              <a:t>Industrial zones and public spaces</a:t>
            </a:r>
          </a:p>
          <a:p>
            <a:pPr algn="just"/>
            <a:r>
              <a:rPr lang="en-US" dirty="0"/>
              <a:t>Integration with municipal corporations’ existing platforms</a:t>
            </a:r>
          </a:p>
        </p:txBody>
      </p:sp>
    </p:spTree>
    <p:extLst>
      <p:ext uri="{BB962C8B-B14F-4D97-AF65-F5344CB8AC3E}">
        <p14:creationId xmlns:p14="http://schemas.microsoft.com/office/powerpoint/2010/main" val="83953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96807-1897-07BE-31CB-BABA6EEC6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752F3-E567-9A9E-E8EA-8964432B604D}"/>
              </a:ext>
            </a:extLst>
          </p:cNvPr>
          <p:cNvSpPr>
            <a:spLocks noGrp="1"/>
          </p:cNvSpPr>
          <p:nvPr>
            <p:ph type="title"/>
          </p:nvPr>
        </p:nvSpPr>
        <p:spPr/>
        <p:txBody>
          <a:bodyPr/>
          <a:lstStyle/>
          <a:p>
            <a:pPr algn="ctr"/>
            <a:r>
              <a:rPr lang="en-US" dirty="0"/>
              <a:t>Target Audience</a:t>
            </a:r>
            <a:endParaRPr lang="en-IN" dirty="0"/>
          </a:p>
        </p:txBody>
      </p:sp>
      <p:sp>
        <p:nvSpPr>
          <p:cNvPr id="3" name="Content Placeholder 2">
            <a:extLst>
              <a:ext uri="{FF2B5EF4-FFF2-40B4-BE49-F238E27FC236}">
                <a16:creationId xmlns:a16="http://schemas.microsoft.com/office/drawing/2014/main" id="{BB533B32-1CB3-C96C-3A5F-5A9D4DFBC1A5}"/>
              </a:ext>
            </a:extLst>
          </p:cNvPr>
          <p:cNvSpPr>
            <a:spLocks noGrp="1"/>
          </p:cNvSpPr>
          <p:nvPr>
            <p:ph idx="1"/>
          </p:nvPr>
        </p:nvSpPr>
        <p:spPr/>
        <p:txBody>
          <a:bodyPr/>
          <a:lstStyle/>
          <a:p>
            <a:pPr algn="just"/>
            <a:r>
              <a:rPr lang="en-US" dirty="0"/>
              <a:t>Urban residents looking for quick solutions to daily issues</a:t>
            </a:r>
          </a:p>
          <a:p>
            <a:pPr algn="just"/>
            <a:r>
              <a:rPr lang="en-US" dirty="0"/>
              <a:t>Municipal corporations aiming for efficient resource management</a:t>
            </a:r>
          </a:p>
          <a:p>
            <a:pPr algn="just"/>
            <a:r>
              <a:rPr lang="en-US" dirty="0"/>
              <a:t>Contractors and workforce teams responsible for on-ground work</a:t>
            </a:r>
          </a:p>
          <a:p>
            <a:pPr algn="just"/>
            <a:r>
              <a:rPr lang="en-US" dirty="0"/>
              <a:t>Environmental organizations tracking urban cleanliness initiatives</a:t>
            </a:r>
          </a:p>
        </p:txBody>
      </p:sp>
    </p:spTree>
    <p:extLst>
      <p:ext uri="{BB962C8B-B14F-4D97-AF65-F5344CB8AC3E}">
        <p14:creationId xmlns:p14="http://schemas.microsoft.com/office/powerpoint/2010/main" val="203962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83FC-1B64-FD88-4C16-D66F24B3E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FB763-7752-6A9B-CA80-36C233589DBF}"/>
              </a:ext>
            </a:extLst>
          </p:cNvPr>
          <p:cNvSpPr>
            <a:spLocks noGrp="1"/>
          </p:cNvSpPr>
          <p:nvPr>
            <p:ph type="title"/>
          </p:nvPr>
        </p:nvSpPr>
        <p:spPr>
          <a:xfrm>
            <a:off x="838200" y="2766218"/>
            <a:ext cx="10515600" cy="1325563"/>
          </a:xfrm>
        </p:spPr>
        <p:txBody>
          <a:bodyPr/>
          <a:lstStyle/>
          <a:p>
            <a:pPr algn="ctr"/>
            <a:r>
              <a:rPr lang="en-US" dirty="0"/>
              <a:t>BETA VERSION OF APPLICATION</a:t>
            </a:r>
            <a:endParaRPr lang="en-IN" dirty="0"/>
          </a:p>
        </p:txBody>
      </p:sp>
    </p:spTree>
    <p:extLst>
      <p:ext uri="{BB962C8B-B14F-4D97-AF65-F5344CB8AC3E}">
        <p14:creationId xmlns:p14="http://schemas.microsoft.com/office/powerpoint/2010/main" val="4106590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E3788-4BA1-1D45-C5F3-46F164188C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7B396-E656-FE85-365A-54AF70FE4EEC}"/>
              </a:ext>
            </a:extLst>
          </p:cNvPr>
          <p:cNvSpPr>
            <a:spLocks noGrp="1"/>
          </p:cNvSpPr>
          <p:nvPr>
            <p:ph type="title"/>
          </p:nvPr>
        </p:nvSpPr>
        <p:spPr>
          <a:xfrm>
            <a:off x="838200" y="131937"/>
            <a:ext cx="10515600" cy="1325563"/>
          </a:xfrm>
        </p:spPr>
        <p:txBody>
          <a:bodyPr/>
          <a:lstStyle/>
          <a:p>
            <a:pPr algn="ctr"/>
            <a:r>
              <a:rPr lang="en-US" dirty="0"/>
              <a:t>Onboarding Screens</a:t>
            </a:r>
            <a:endParaRPr lang="en-IN" dirty="0"/>
          </a:p>
        </p:txBody>
      </p:sp>
      <p:pic>
        <p:nvPicPr>
          <p:cNvPr id="23" name="Picture 22" descr="A screenshot of a phone&#10;&#10;Description automatically generated">
            <a:extLst>
              <a:ext uri="{FF2B5EF4-FFF2-40B4-BE49-F238E27FC236}">
                <a16:creationId xmlns:a16="http://schemas.microsoft.com/office/drawing/2014/main" id="{6B10FA22-EB4E-6CFA-520C-B82AC09BA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665" y="1457500"/>
            <a:ext cx="2082669" cy="4471988"/>
          </a:xfrm>
          <a:prstGeom prst="rect">
            <a:avLst/>
          </a:prstGeom>
        </p:spPr>
      </p:pic>
      <p:pic>
        <p:nvPicPr>
          <p:cNvPr id="25" name="Picture 24" descr="A screen shot of a phone&#10;&#10;Description automatically generated">
            <a:extLst>
              <a:ext uri="{FF2B5EF4-FFF2-40B4-BE49-F238E27FC236}">
                <a16:creationId xmlns:a16="http://schemas.microsoft.com/office/drawing/2014/main" id="{BB2A4E8F-6032-B668-7853-17B9A105A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660" y="1457500"/>
            <a:ext cx="2082669" cy="4471988"/>
          </a:xfrm>
          <a:prstGeom prst="rect">
            <a:avLst/>
          </a:prstGeom>
        </p:spPr>
      </p:pic>
      <p:pic>
        <p:nvPicPr>
          <p:cNvPr id="27" name="Picture 26" descr="A screenshot of a phone&#10;&#10;Description automatically generated">
            <a:extLst>
              <a:ext uri="{FF2B5EF4-FFF2-40B4-BE49-F238E27FC236}">
                <a16:creationId xmlns:a16="http://schemas.microsoft.com/office/drawing/2014/main" id="{9086C0BC-10C6-F468-80A7-AB9D06A45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670" y="1457500"/>
            <a:ext cx="2082670" cy="4471989"/>
          </a:xfrm>
          <a:prstGeom prst="rect">
            <a:avLst/>
          </a:prstGeom>
        </p:spPr>
      </p:pic>
    </p:spTree>
    <p:extLst>
      <p:ext uri="{BB962C8B-B14F-4D97-AF65-F5344CB8AC3E}">
        <p14:creationId xmlns:p14="http://schemas.microsoft.com/office/powerpoint/2010/main" val="2105351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4C773-B9D2-578A-678A-F6932EBC1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AC513-D105-8C8D-6446-7406AAC57AB5}"/>
              </a:ext>
            </a:extLst>
          </p:cNvPr>
          <p:cNvSpPr>
            <a:spLocks noGrp="1"/>
          </p:cNvSpPr>
          <p:nvPr>
            <p:ph type="title"/>
          </p:nvPr>
        </p:nvSpPr>
        <p:spPr>
          <a:xfrm>
            <a:off x="838200" y="131937"/>
            <a:ext cx="10515600" cy="1325563"/>
          </a:xfrm>
        </p:spPr>
        <p:txBody>
          <a:bodyPr/>
          <a:lstStyle/>
          <a:p>
            <a:pPr algn="ctr"/>
            <a:r>
              <a:rPr lang="en-US" dirty="0"/>
              <a:t>Log In/Sign Up Screens </a:t>
            </a:r>
            <a:endParaRPr lang="en-IN" dirty="0"/>
          </a:p>
        </p:txBody>
      </p:sp>
      <p:pic>
        <p:nvPicPr>
          <p:cNvPr id="5" name="Picture 4" descr="A screenshot of a phone&#10;&#10;Description automatically generated">
            <a:extLst>
              <a:ext uri="{FF2B5EF4-FFF2-40B4-BE49-F238E27FC236}">
                <a16:creationId xmlns:a16="http://schemas.microsoft.com/office/drawing/2014/main" id="{5FA05D4A-1D5A-CD0B-5CE5-A4C7B386E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41" y="1457501"/>
            <a:ext cx="2069442" cy="4443587"/>
          </a:xfrm>
          <a:prstGeom prst="rect">
            <a:avLst/>
          </a:prstGeom>
        </p:spPr>
      </p:pic>
      <p:pic>
        <p:nvPicPr>
          <p:cNvPr id="8" name="Picture 7" descr="A screenshot of a login screen&#10;&#10;Description automatically generated">
            <a:extLst>
              <a:ext uri="{FF2B5EF4-FFF2-40B4-BE49-F238E27FC236}">
                <a16:creationId xmlns:a16="http://schemas.microsoft.com/office/drawing/2014/main" id="{AB3D4FCA-7F68-3C25-8514-8406BB9E3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278" y="1457500"/>
            <a:ext cx="2069443" cy="4443588"/>
          </a:xfrm>
          <a:prstGeom prst="rect">
            <a:avLst/>
          </a:prstGeom>
        </p:spPr>
      </p:pic>
      <p:pic>
        <p:nvPicPr>
          <p:cNvPr id="11" name="Picture 10" descr="A screenshot of a login screen&#10;&#10;Description automatically generated">
            <a:extLst>
              <a:ext uri="{FF2B5EF4-FFF2-40B4-BE49-F238E27FC236}">
                <a16:creationId xmlns:a16="http://schemas.microsoft.com/office/drawing/2014/main" id="{AE65CA05-D731-95D8-4EE4-00F7B205A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916" y="1457500"/>
            <a:ext cx="2069443" cy="4443588"/>
          </a:xfrm>
          <a:prstGeom prst="rect">
            <a:avLst/>
          </a:prstGeom>
        </p:spPr>
      </p:pic>
    </p:spTree>
    <p:extLst>
      <p:ext uri="{BB962C8B-B14F-4D97-AF65-F5344CB8AC3E}">
        <p14:creationId xmlns:p14="http://schemas.microsoft.com/office/powerpoint/2010/main" val="3228673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5CD2-D76A-CDFC-F7CD-CD51E7205B17}"/>
              </a:ext>
            </a:extLst>
          </p:cNvPr>
          <p:cNvSpPr>
            <a:spLocks noGrp="1"/>
          </p:cNvSpPr>
          <p:nvPr>
            <p:ph type="title"/>
          </p:nvPr>
        </p:nvSpPr>
        <p:spPr>
          <a:xfrm>
            <a:off x="838199" y="154916"/>
            <a:ext cx="10515600" cy="1325563"/>
          </a:xfrm>
        </p:spPr>
        <p:txBody>
          <a:bodyPr/>
          <a:lstStyle/>
          <a:p>
            <a:pPr algn="ctr"/>
            <a:r>
              <a:rPr lang="en-US" dirty="0"/>
              <a:t>Log In/Sign Up Screens</a:t>
            </a:r>
          </a:p>
        </p:txBody>
      </p:sp>
      <p:pic>
        <p:nvPicPr>
          <p:cNvPr id="4" name="Content Placeholder 3" descr="A screenshot of a login screen&#10;&#10;Description automatically generated">
            <a:extLst>
              <a:ext uri="{FF2B5EF4-FFF2-40B4-BE49-F238E27FC236}">
                <a16:creationId xmlns:a16="http://schemas.microsoft.com/office/drawing/2014/main" id="{11BF7BDB-D2DB-4AF8-2BA7-DBB39E2DD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497" y="1480479"/>
            <a:ext cx="2051617" cy="4405313"/>
          </a:xfrm>
          <a:prstGeom prst="rect">
            <a:avLst/>
          </a:prstGeom>
        </p:spPr>
      </p:pic>
      <p:pic>
        <p:nvPicPr>
          <p:cNvPr id="6" name="Picture 5" descr="A screenshot of a login screen&#10;&#10;Description automatically generated">
            <a:extLst>
              <a:ext uri="{FF2B5EF4-FFF2-40B4-BE49-F238E27FC236}">
                <a16:creationId xmlns:a16="http://schemas.microsoft.com/office/drawing/2014/main" id="{37E29281-5391-A032-7297-5011C14EC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190" y="1480479"/>
            <a:ext cx="2051618" cy="4405314"/>
          </a:xfrm>
          <a:prstGeom prst="rect">
            <a:avLst/>
          </a:prstGeom>
        </p:spPr>
      </p:pic>
      <p:pic>
        <p:nvPicPr>
          <p:cNvPr id="8" name="Picture 7" descr="A screenshot of a login screen&#10;&#10;Description automatically generated">
            <a:extLst>
              <a:ext uri="{FF2B5EF4-FFF2-40B4-BE49-F238E27FC236}">
                <a16:creationId xmlns:a16="http://schemas.microsoft.com/office/drawing/2014/main" id="{BD750D3E-4FEE-6530-47DC-6F323C749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884" y="1480479"/>
            <a:ext cx="2051617" cy="4405314"/>
          </a:xfrm>
          <a:prstGeom prst="rect">
            <a:avLst/>
          </a:prstGeom>
        </p:spPr>
      </p:pic>
    </p:spTree>
    <p:extLst>
      <p:ext uri="{BB962C8B-B14F-4D97-AF65-F5344CB8AC3E}">
        <p14:creationId xmlns:p14="http://schemas.microsoft.com/office/powerpoint/2010/main" val="3975450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CD4E-6E69-8CC3-A196-CE676763CAE2}"/>
              </a:ext>
            </a:extLst>
          </p:cNvPr>
          <p:cNvSpPr>
            <a:spLocks noGrp="1"/>
          </p:cNvSpPr>
          <p:nvPr>
            <p:ph type="title"/>
          </p:nvPr>
        </p:nvSpPr>
        <p:spPr>
          <a:xfrm>
            <a:off x="838200" y="260021"/>
            <a:ext cx="10515600" cy="1325563"/>
          </a:xfrm>
        </p:spPr>
        <p:txBody>
          <a:bodyPr/>
          <a:lstStyle/>
          <a:p>
            <a:pPr algn="ctr"/>
            <a:r>
              <a:rPr lang="en-US" dirty="0"/>
              <a:t>Forgot Password Screen</a:t>
            </a:r>
          </a:p>
        </p:txBody>
      </p:sp>
      <p:pic>
        <p:nvPicPr>
          <p:cNvPr id="5" name="Content Placeholder 4" descr="A screenshot of a phone&#10;&#10;Description automatically generated">
            <a:extLst>
              <a:ext uri="{FF2B5EF4-FFF2-40B4-BE49-F238E27FC236}">
                <a16:creationId xmlns:a16="http://schemas.microsoft.com/office/drawing/2014/main" id="{500137B0-2F53-CDB7-6FEF-68FA05B0E2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2648" y="1585584"/>
            <a:ext cx="2046703" cy="4394762"/>
          </a:xfrm>
        </p:spPr>
      </p:pic>
    </p:spTree>
    <p:extLst>
      <p:ext uri="{BB962C8B-B14F-4D97-AF65-F5344CB8AC3E}">
        <p14:creationId xmlns:p14="http://schemas.microsoft.com/office/powerpoint/2010/main" val="384312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0653-9BE1-BE97-16CD-9AD21B404F55}"/>
              </a:ext>
            </a:extLst>
          </p:cNvPr>
          <p:cNvSpPr>
            <a:spLocks noGrp="1"/>
          </p:cNvSpPr>
          <p:nvPr>
            <p:ph type="title"/>
          </p:nvPr>
        </p:nvSpPr>
        <p:spPr/>
        <p:txBody>
          <a:bodyPr/>
          <a:lstStyle/>
          <a:p>
            <a:pPr algn="ctr"/>
            <a:r>
              <a:rPr lang="en-US" dirty="0"/>
              <a:t>Problem Statement</a:t>
            </a:r>
            <a:endParaRPr lang="en-IN" dirty="0"/>
          </a:p>
        </p:txBody>
      </p:sp>
      <p:sp>
        <p:nvSpPr>
          <p:cNvPr id="3" name="Content Placeholder 2">
            <a:extLst>
              <a:ext uri="{FF2B5EF4-FFF2-40B4-BE49-F238E27FC236}">
                <a16:creationId xmlns:a16="http://schemas.microsoft.com/office/drawing/2014/main" id="{DEE2774C-887D-4C9A-2220-9D1F799662BE}"/>
              </a:ext>
            </a:extLst>
          </p:cNvPr>
          <p:cNvSpPr>
            <a:spLocks noGrp="1"/>
          </p:cNvSpPr>
          <p:nvPr>
            <p:ph idx="1"/>
          </p:nvPr>
        </p:nvSpPr>
        <p:spPr/>
        <p:txBody>
          <a:bodyPr>
            <a:normAutofit/>
          </a:bodyPr>
          <a:lstStyle/>
          <a:p>
            <a:pPr marL="0" indent="0" algn="just">
              <a:buNone/>
            </a:pPr>
            <a:r>
              <a:rPr lang="en-US" sz="2600" dirty="0"/>
              <a:t>The current manual system for reporting issues like </a:t>
            </a:r>
          </a:p>
          <a:p>
            <a:pPr algn="just"/>
            <a:r>
              <a:rPr lang="en-US" sz="2600" dirty="0"/>
              <a:t>Garbage collection</a:t>
            </a:r>
          </a:p>
          <a:p>
            <a:pPr algn="just"/>
            <a:r>
              <a:rPr lang="en-US" sz="2600" dirty="0"/>
              <a:t>Street light maintenance</a:t>
            </a:r>
          </a:p>
          <a:p>
            <a:pPr algn="just"/>
            <a:r>
              <a:rPr lang="en-US" sz="2600" dirty="0"/>
              <a:t>Stray Dogs</a:t>
            </a:r>
          </a:p>
          <a:p>
            <a:pPr algn="just"/>
            <a:r>
              <a:rPr lang="en-US" sz="2600" dirty="0"/>
              <a:t>Water Logging</a:t>
            </a:r>
          </a:p>
          <a:p>
            <a:pPr marL="0" indent="0" algn="just">
              <a:buNone/>
            </a:pPr>
            <a:r>
              <a:rPr lang="en-US" sz="2600" dirty="0"/>
              <a:t> is inefficient leading to delays and reduced public satisfaction</a:t>
            </a:r>
            <a:endParaRPr lang="en-IN" sz="2600" dirty="0"/>
          </a:p>
        </p:txBody>
      </p:sp>
    </p:spTree>
    <p:extLst>
      <p:ext uri="{BB962C8B-B14F-4D97-AF65-F5344CB8AC3E}">
        <p14:creationId xmlns:p14="http://schemas.microsoft.com/office/powerpoint/2010/main" val="337240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EB7A-9892-5B80-E2EC-65DC777D6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0F5FD-3E74-832C-745B-B5DA1DD11130}"/>
              </a:ext>
            </a:extLst>
          </p:cNvPr>
          <p:cNvSpPr>
            <a:spLocks noGrp="1"/>
          </p:cNvSpPr>
          <p:nvPr>
            <p:ph type="title"/>
          </p:nvPr>
        </p:nvSpPr>
        <p:spPr>
          <a:xfrm>
            <a:off x="838200" y="131937"/>
            <a:ext cx="10515600" cy="1325563"/>
          </a:xfrm>
        </p:spPr>
        <p:txBody>
          <a:bodyPr/>
          <a:lstStyle/>
          <a:p>
            <a:pPr algn="ctr"/>
            <a:r>
              <a:rPr lang="en-US" dirty="0"/>
              <a:t>User Screens</a:t>
            </a:r>
            <a:endParaRPr lang="en-IN" dirty="0"/>
          </a:p>
        </p:txBody>
      </p:sp>
      <p:pic>
        <p:nvPicPr>
          <p:cNvPr id="4" name="Picture 3" descr="A screenshot of a phone&#10;&#10;Description automatically generated">
            <a:extLst>
              <a:ext uri="{FF2B5EF4-FFF2-40B4-BE49-F238E27FC236}">
                <a16:creationId xmlns:a16="http://schemas.microsoft.com/office/drawing/2014/main" id="{D033B628-96D3-C764-7702-53D005402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300" y="1457500"/>
            <a:ext cx="2049400" cy="4400553"/>
          </a:xfrm>
          <a:prstGeom prst="rect">
            <a:avLst/>
          </a:prstGeom>
        </p:spPr>
      </p:pic>
      <p:pic>
        <p:nvPicPr>
          <p:cNvPr id="7" name="Picture 6" descr="A screenshot of a phone&#10;&#10;Description automatically generated">
            <a:extLst>
              <a:ext uri="{FF2B5EF4-FFF2-40B4-BE49-F238E27FC236}">
                <a16:creationId xmlns:a16="http://schemas.microsoft.com/office/drawing/2014/main" id="{836FFFD6-7EDB-6C9B-3B2D-12A40162B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0556" y="1457499"/>
            <a:ext cx="2049401" cy="4400553"/>
          </a:xfrm>
          <a:prstGeom prst="rect">
            <a:avLst/>
          </a:prstGeom>
        </p:spPr>
      </p:pic>
      <p:pic>
        <p:nvPicPr>
          <p:cNvPr id="10" name="Picture 9" descr="A screen shot of a phone&#10;&#10;Description automatically generated">
            <a:extLst>
              <a:ext uri="{FF2B5EF4-FFF2-40B4-BE49-F238E27FC236}">
                <a16:creationId xmlns:a16="http://schemas.microsoft.com/office/drawing/2014/main" id="{610FC01D-6F86-F866-9324-86B463930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043" y="1457500"/>
            <a:ext cx="2049400" cy="4400551"/>
          </a:xfrm>
          <a:prstGeom prst="rect">
            <a:avLst/>
          </a:prstGeom>
        </p:spPr>
      </p:pic>
    </p:spTree>
    <p:extLst>
      <p:ext uri="{BB962C8B-B14F-4D97-AF65-F5344CB8AC3E}">
        <p14:creationId xmlns:p14="http://schemas.microsoft.com/office/powerpoint/2010/main" val="2574228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82DB-25AA-B6FA-3F2A-CF3276E6C465}"/>
              </a:ext>
            </a:extLst>
          </p:cNvPr>
          <p:cNvSpPr>
            <a:spLocks noGrp="1"/>
          </p:cNvSpPr>
          <p:nvPr>
            <p:ph type="title"/>
          </p:nvPr>
        </p:nvSpPr>
        <p:spPr>
          <a:xfrm>
            <a:off x="838200" y="186449"/>
            <a:ext cx="10515600" cy="1325563"/>
          </a:xfrm>
        </p:spPr>
        <p:txBody>
          <a:bodyPr/>
          <a:lstStyle/>
          <a:p>
            <a:pPr algn="ctr"/>
            <a:r>
              <a:rPr lang="en-US" dirty="0"/>
              <a:t>User Screens</a:t>
            </a:r>
          </a:p>
        </p:txBody>
      </p:sp>
      <p:pic>
        <p:nvPicPr>
          <p:cNvPr id="5" name="Content Placeholder 4" descr="A screenshot of a phone&#10;&#10;Description automatically generated">
            <a:extLst>
              <a:ext uri="{FF2B5EF4-FFF2-40B4-BE49-F238E27FC236}">
                <a16:creationId xmlns:a16="http://schemas.microsoft.com/office/drawing/2014/main" id="{2BFD5EDA-82A0-D379-ED43-7F98E4679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815" y="1512012"/>
            <a:ext cx="2026480" cy="4351338"/>
          </a:xfrm>
        </p:spPr>
      </p:pic>
      <p:pic>
        <p:nvPicPr>
          <p:cNvPr id="7" name="Picture 6" descr="A screenshot of a phone&#10;&#10;Description automatically generated">
            <a:extLst>
              <a:ext uri="{FF2B5EF4-FFF2-40B4-BE49-F238E27FC236}">
                <a16:creationId xmlns:a16="http://schemas.microsoft.com/office/drawing/2014/main" id="{F613F6BA-7C0B-C627-FD51-0D3E77EF1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759" y="1512012"/>
            <a:ext cx="2026481" cy="4351339"/>
          </a:xfrm>
          <a:prstGeom prst="rect">
            <a:avLst/>
          </a:prstGeom>
        </p:spPr>
      </p:pic>
      <p:pic>
        <p:nvPicPr>
          <p:cNvPr id="9" name="Picture 8" descr="A screenshot of a phone&#10;&#10;Description automatically generated">
            <a:extLst>
              <a:ext uri="{FF2B5EF4-FFF2-40B4-BE49-F238E27FC236}">
                <a16:creationId xmlns:a16="http://schemas.microsoft.com/office/drawing/2014/main" id="{848C6E1C-E98D-5143-585A-21E08C53E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704" y="1512011"/>
            <a:ext cx="2026481" cy="4351339"/>
          </a:xfrm>
          <a:prstGeom prst="rect">
            <a:avLst/>
          </a:prstGeom>
        </p:spPr>
      </p:pic>
    </p:spTree>
    <p:extLst>
      <p:ext uri="{BB962C8B-B14F-4D97-AF65-F5344CB8AC3E}">
        <p14:creationId xmlns:p14="http://schemas.microsoft.com/office/powerpoint/2010/main" val="142596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6FD3-9B53-9D3F-788E-55BE69B43197}"/>
              </a:ext>
            </a:extLst>
          </p:cNvPr>
          <p:cNvSpPr>
            <a:spLocks noGrp="1"/>
          </p:cNvSpPr>
          <p:nvPr>
            <p:ph type="title"/>
          </p:nvPr>
        </p:nvSpPr>
        <p:spPr>
          <a:xfrm>
            <a:off x="838200" y="239001"/>
            <a:ext cx="10515600" cy="1325563"/>
          </a:xfrm>
        </p:spPr>
        <p:txBody>
          <a:bodyPr/>
          <a:lstStyle/>
          <a:p>
            <a:pPr algn="ctr"/>
            <a:r>
              <a:rPr lang="en-US" dirty="0"/>
              <a:t>User Screens</a:t>
            </a:r>
          </a:p>
        </p:txBody>
      </p:sp>
      <p:pic>
        <p:nvPicPr>
          <p:cNvPr id="5" name="Content Placeholder 4" descr="A screenshot of a phone&#10;&#10;Description automatically generated">
            <a:extLst>
              <a:ext uri="{FF2B5EF4-FFF2-40B4-BE49-F238E27FC236}">
                <a16:creationId xmlns:a16="http://schemas.microsoft.com/office/drawing/2014/main" id="{4D51B626-0952-A1EA-A832-B113D54F4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348" y="1564564"/>
            <a:ext cx="2050877" cy="4403725"/>
          </a:xfrm>
        </p:spPr>
      </p:pic>
      <p:pic>
        <p:nvPicPr>
          <p:cNvPr id="7" name="Picture 6" descr="A screenshot of a phone&#10;&#10;Description automatically generated">
            <a:extLst>
              <a:ext uri="{FF2B5EF4-FFF2-40B4-BE49-F238E27FC236}">
                <a16:creationId xmlns:a16="http://schemas.microsoft.com/office/drawing/2014/main" id="{6EA5C91E-E82F-94F5-AACF-4A656BAC6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76" y="1564563"/>
            <a:ext cx="2050878" cy="4403726"/>
          </a:xfrm>
          <a:prstGeom prst="rect">
            <a:avLst/>
          </a:prstGeom>
        </p:spPr>
      </p:pic>
    </p:spTree>
    <p:extLst>
      <p:ext uri="{BB962C8B-B14F-4D97-AF65-F5344CB8AC3E}">
        <p14:creationId xmlns:p14="http://schemas.microsoft.com/office/powerpoint/2010/main" val="1565075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F8AAB-CF0D-631F-0289-0B4E80E93D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79301-5AF1-CA4E-0B9D-A028D3DE3728}"/>
              </a:ext>
            </a:extLst>
          </p:cNvPr>
          <p:cNvSpPr>
            <a:spLocks noGrp="1"/>
          </p:cNvSpPr>
          <p:nvPr>
            <p:ph type="title"/>
          </p:nvPr>
        </p:nvSpPr>
        <p:spPr>
          <a:xfrm>
            <a:off x="838200" y="131937"/>
            <a:ext cx="10515600" cy="1325563"/>
          </a:xfrm>
        </p:spPr>
        <p:txBody>
          <a:bodyPr/>
          <a:lstStyle/>
          <a:p>
            <a:pPr algn="ctr"/>
            <a:r>
              <a:rPr lang="en-US" dirty="0"/>
              <a:t>Worker Screens</a:t>
            </a:r>
            <a:endParaRPr lang="en-IN" dirty="0"/>
          </a:p>
        </p:txBody>
      </p:sp>
      <p:pic>
        <p:nvPicPr>
          <p:cNvPr id="5" name="Picture 4" descr="A screen shot of a phone&#10;&#10;Description automatically generated">
            <a:extLst>
              <a:ext uri="{FF2B5EF4-FFF2-40B4-BE49-F238E27FC236}">
                <a16:creationId xmlns:a16="http://schemas.microsoft.com/office/drawing/2014/main" id="{B2F38C39-3972-D5D5-CDF4-D103E7E49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112" y="1457498"/>
            <a:ext cx="2089323" cy="4486275"/>
          </a:xfrm>
          <a:prstGeom prst="rect">
            <a:avLst/>
          </a:prstGeom>
        </p:spPr>
      </p:pic>
      <p:pic>
        <p:nvPicPr>
          <p:cNvPr id="8" name="Picture 7" descr="A screenshot of a phone&#10;&#10;Description automatically generated">
            <a:extLst>
              <a:ext uri="{FF2B5EF4-FFF2-40B4-BE49-F238E27FC236}">
                <a16:creationId xmlns:a16="http://schemas.microsoft.com/office/drawing/2014/main" id="{B713DC90-915D-EFF0-5443-0008F4A12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338" y="1457500"/>
            <a:ext cx="2089323" cy="4486276"/>
          </a:xfrm>
          <a:prstGeom prst="rect">
            <a:avLst/>
          </a:prstGeom>
        </p:spPr>
      </p:pic>
      <p:pic>
        <p:nvPicPr>
          <p:cNvPr id="10" name="Picture 9" descr="A screen shot of a phone&#10;&#10;Description automatically generated">
            <a:extLst>
              <a:ext uri="{FF2B5EF4-FFF2-40B4-BE49-F238E27FC236}">
                <a16:creationId xmlns:a16="http://schemas.microsoft.com/office/drawing/2014/main" id="{FDE1550F-56BB-59A4-BEDD-9A7035AF8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2564" y="1457498"/>
            <a:ext cx="2089323" cy="4486275"/>
          </a:xfrm>
          <a:prstGeom prst="rect">
            <a:avLst/>
          </a:prstGeom>
        </p:spPr>
      </p:pic>
    </p:spTree>
    <p:extLst>
      <p:ext uri="{BB962C8B-B14F-4D97-AF65-F5344CB8AC3E}">
        <p14:creationId xmlns:p14="http://schemas.microsoft.com/office/powerpoint/2010/main" val="2482711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B5F2-5356-6087-BDDE-446185558522}"/>
              </a:ext>
            </a:extLst>
          </p:cNvPr>
          <p:cNvSpPr>
            <a:spLocks noGrp="1"/>
          </p:cNvSpPr>
          <p:nvPr>
            <p:ph type="title"/>
          </p:nvPr>
        </p:nvSpPr>
        <p:spPr>
          <a:xfrm>
            <a:off x="838200" y="196960"/>
            <a:ext cx="10515600" cy="1325563"/>
          </a:xfrm>
        </p:spPr>
        <p:txBody>
          <a:bodyPr/>
          <a:lstStyle/>
          <a:p>
            <a:pPr algn="ctr"/>
            <a:r>
              <a:rPr lang="en-US" dirty="0"/>
              <a:t>Worker Screens</a:t>
            </a:r>
          </a:p>
        </p:txBody>
      </p:sp>
      <p:pic>
        <p:nvPicPr>
          <p:cNvPr id="5" name="Content Placeholder 4" descr="A screenshot of a phone&#10;&#10;Description automatically generated">
            <a:extLst>
              <a:ext uri="{FF2B5EF4-FFF2-40B4-BE49-F238E27FC236}">
                <a16:creationId xmlns:a16="http://schemas.microsoft.com/office/drawing/2014/main" id="{4DE88D06-B5B8-1CA8-AB3B-B2A4ACE57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4485" y="1522521"/>
            <a:ext cx="2082668" cy="4471987"/>
          </a:xfrm>
        </p:spPr>
      </p:pic>
      <p:pic>
        <p:nvPicPr>
          <p:cNvPr id="7" name="Picture 6" descr="A phone screen with a message&#10;&#10;Description automatically generated">
            <a:extLst>
              <a:ext uri="{FF2B5EF4-FFF2-40B4-BE49-F238E27FC236}">
                <a16:creationId xmlns:a16="http://schemas.microsoft.com/office/drawing/2014/main" id="{BA80F043-AEBF-87BD-20B4-FF3EC449A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846" y="1522521"/>
            <a:ext cx="2082669" cy="4471987"/>
          </a:xfrm>
          <a:prstGeom prst="rect">
            <a:avLst/>
          </a:prstGeom>
        </p:spPr>
      </p:pic>
    </p:spTree>
    <p:extLst>
      <p:ext uri="{BB962C8B-B14F-4D97-AF65-F5344CB8AC3E}">
        <p14:creationId xmlns:p14="http://schemas.microsoft.com/office/powerpoint/2010/main" val="2846044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2C26-CF24-A7E2-ED2B-C75E6E2AE805}"/>
              </a:ext>
            </a:extLst>
          </p:cNvPr>
          <p:cNvSpPr>
            <a:spLocks noGrp="1"/>
          </p:cNvSpPr>
          <p:nvPr>
            <p:ph type="title"/>
          </p:nvPr>
        </p:nvSpPr>
        <p:spPr>
          <a:xfrm>
            <a:off x="838200" y="153192"/>
            <a:ext cx="10515600" cy="1325563"/>
          </a:xfrm>
        </p:spPr>
        <p:txBody>
          <a:bodyPr/>
          <a:lstStyle/>
          <a:p>
            <a:pPr algn="ctr"/>
            <a:r>
              <a:rPr lang="en-US" dirty="0"/>
              <a:t>Admin Screens</a:t>
            </a:r>
          </a:p>
        </p:txBody>
      </p:sp>
      <p:pic>
        <p:nvPicPr>
          <p:cNvPr id="5" name="Content Placeholder 4" descr="A screenshot of a phone&#10;&#10;Description automatically generated">
            <a:extLst>
              <a:ext uri="{FF2B5EF4-FFF2-40B4-BE49-F238E27FC236}">
                <a16:creationId xmlns:a16="http://schemas.microsoft.com/office/drawing/2014/main" id="{90F04AEC-4403-5BBF-2852-09FD451CC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126" y="1478753"/>
            <a:ext cx="2073881" cy="4453119"/>
          </a:xfrm>
        </p:spPr>
      </p:pic>
      <p:pic>
        <p:nvPicPr>
          <p:cNvPr id="7" name="Picture 6" descr="A screen shot of a phone&#10;&#10;Description automatically generated">
            <a:extLst>
              <a:ext uri="{FF2B5EF4-FFF2-40B4-BE49-F238E27FC236}">
                <a16:creationId xmlns:a16="http://schemas.microsoft.com/office/drawing/2014/main" id="{FA91E98E-91B3-2B25-7906-B320640C4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059" y="1478755"/>
            <a:ext cx="2073881" cy="4453117"/>
          </a:xfrm>
          <a:prstGeom prst="rect">
            <a:avLst/>
          </a:prstGeom>
        </p:spPr>
      </p:pic>
      <p:pic>
        <p:nvPicPr>
          <p:cNvPr id="9" name="Picture 8" descr="A screenshot of a phone&#10;&#10;Description automatically generated">
            <a:extLst>
              <a:ext uri="{FF2B5EF4-FFF2-40B4-BE49-F238E27FC236}">
                <a16:creationId xmlns:a16="http://schemas.microsoft.com/office/drawing/2014/main" id="{8E64BF35-EA5B-2DB6-3A7B-28E3753CE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7993" y="1478754"/>
            <a:ext cx="2073881" cy="4453118"/>
          </a:xfrm>
          <a:prstGeom prst="rect">
            <a:avLst/>
          </a:prstGeom>
        </p:spPr>
      </p:pic>
    </p:spTree>
    <p:extLst>
      <p:ext uri="{BB962C8B-B14F-4D97-AF65-F5344CB8AC3E}">
        <p14:creationId xmlns:p14="http://schemas.microsoft.com/office/powerpoint/2010/main" val="1464493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38A0-AEBE-ECE6-16C2-378525CD95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A4172-6CCC-71B9-6356-FB08CF4D9FA1}"/>
              </a:ext>
            </a:extLst>
          </p:cNvPr>
          <p:cNvSpPr>
            <a:spLocks noGrp="1"/>
          </p:cNvSpPr>
          <p:nvPr>
            <p:ph type="title"/>
          </p:nvPr>
        </p:nvSpPr>
        <p:spPr>
          <a:xfrm>
            <a:off x="838200" y="131937"/>
            <a:ext cx="10515600" cy="1325563"/>
          </a:xfrm>
        </p:spPr>
        <p:txBody>
          <a:bodyPr/>
          <a:lstStyle/>
          <a:p>
            <a:pPr algn="ctr"/>
            <a:r>
              <a:rPr lang="en-US" dirty="0"/>
              <a:t>Admin Screens</a:t>
            </a:r>
            <a:endParaRPr lang="en-IN" dirty="0"/>
          </a:p>
        </p:txBody>
      </p:sp>
      <p:pic>
        <p:nvPicPr>
          <p:cNvPr id="4" name="Picture 3" descr="A screenshot of a phone&#10;&#10;Description automatically generated">
            <a:extLst>
              <a:ext uri="{FF2B5EF4-FFF2-40B4-BE49-F238E27FC236}">
                <a16:creationId xmlns:a16="http://schemas.microsoft.com/office/drawing/2014/main" id="{EC853322-0F1C-45BC-AC10-DA1FF73ED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078" y="1457500"/>
            <a:ext cx="2016048" cy="43289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9C26616C-0D4B-6314-387C-88AD0AA03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75" y="1457498"/>
            <a:ext cx="2016050" cy="4328941"/>
          </a:xfrm>
          <a:prstGeom prst="rect">
            <a:avLst/>
          </a:prstGeom>
        </p:spPr>
      </p:pic>
      <p:pic>
        <p:nvPicPr>
          <p:cNvPr id="8" name="Picture 7">
            <a:extLst>
              <a:ext uri="{FF2B5EF4-FFF2-40B4-BE49-F238E27FC236}">
                <a16:creationId xmlns:a16="http://schemas.microsoft.com/office/drawing/2014/main" id="{17E82B21-1CE2-7717-D7C4-DA7A02BD014D}"/>
              </a:ext>
            </a:extLst>
          </p:cNvPr>
          <p:cNvPicPr>
            <a:picLocks noChangeAspect="1"/>
          </p:cNvPicPr>
          <p:nvPr/>
        </p:nvPicPr>
        <p:blipFill>
          <a:blip r:embed="rId4"/>
          <a:stretch>
            <a:fillRect/>
          </a:stretch>
        </p:blipFill>
        <p:spPr>
          <a:xfrm>
            <a:off x="8680873" y="1457496"/>
            <a:ext cx="2016048" cy="4328938"/>
          </a:xfrm>
          <a:prstGeom prst="rect">
            <a:avLst/>
          </a:prstGeom>
        </p:spPr>
      </p:pic>
    </p:spTree>
    <p:extLst>
      <p:ext uri="{BB962C8B-B14F-4D97-AF65-F5344CB8AC3E}">
        <p14:creationId xmlns:p14="http://schemas.microsoft.com/office/powerpoint/2010/main" val="78745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4AF85-95A8-0D75-4290-E66C675304F0}"/>
              </a:ext>
            </a:extLst>
          </p:cNvPr>
          <p:cNvSpPr>
            <a:spLocks noGrp="1"/>
          </p:cNvSpPr>
          <p:nvPr>
            <p:ph type="title"/>
          </p:nvPr>
        </p:nvSpPr>
        <p:spPr/>
        <p:txBody>
          <a:bodyPr/>
          <a:lstStyle/>
          <a:p>
            <a:pPr algn="ctr"/>
            <a:r>
              <a:rPr lang="en-US" dirty="0"/>
              <a:t>Database Structure (</a:t>
            </a:r>
            <a:r>
              <a:rPr lang="en-US" dirty="0" err="1"/>
              <a:t>Firestore</a:t>
            </a:r>
            <a:r>
              <a:rPr lang="en-US" dirty="0"/>
              <a:t>)</a:t>
            </a:r>
          </a:p>
        </p:txBody>
      </p:sp>
      <p:pic>
        <p:nvPicPr>
          <p:cNvPr id="5" name="Content Placeholder 4" descr="A screenshot of a computer&#10;&#10;Description automatically generated">
            <a:extLst>
              <a:ext uri="{FF2B5EF4-FFF2-40B4-BE49-F238E27FC236}">
                <a16:creationId xmlns:a16="http://schemas.microsoft.com/office/drawing/2014/main" id="{9F9B6C14-B4C4-89CC-E98B-D12286A6B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447" y="1690688"/>
            <a:ext cx="8289105" cy="4436747"/>
          </a:xfrm>
        </p:spPr>
      </p:pic>
    </p:spTree>
    <p:extLst>
      <p:ext uri="{BB962C8B-B14F-4D97-AF65-F5344CB8AC3E}">
        <p14:creationId xmlns:p14="http://schemas.microsoft.com/office/powerpoint/2010/main" val="3992340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77E0-3766-ED1D-90F6-7ECD125B72C4}"/>
              </a:ext>
            </a:extLst>
          </p:cNvPr>
          <p:cNvSpPr>
            <a:spLocks noGrp="1"/>
          </p:cNvSpPr>
          <p:nvPr>
            <p:ph type="title"/>
          </p:nvPr>
        </p:nvSpPr>
        <p:spPr/>
        <p:txBody>
          <a:bodyPr/>
          <a:lstStyle/>
          <a:p>
            <a:pPr algn="ctr"/>
            <a:r>
              <a:rPr lang="en-US" dirty="0"/>
              <a:t>Database Structure (</a:t>
            </a:r>
            <a:r>
              <a:rPr lang="en-US" dirty="0" err="1"/>
              <a:t>Firestore</a:t>
            </a:r>
            <a:r>
              <a:rPr lang="en-US" dirty="0"/>
              <a:t>)</a:t>
            </a:r>
          </a:p>
        </p:txBody>
      </p:sp>
      <p:pic>
        <p:nvPicPr>
          <p:cNvPr id="9" name="Content Placeholder 8" descr="A screenshot of a computer&#10;&#10;Description automatically generated">
            <a:extLst>
              <a:ext uri="{FF2B5EF4-FFF2-40B4-BE49-F238E27FC236}">
                <a16:creationId xmlns:a16="http://schemas.microsoft.com/office/drawing/2014/main" id="{35F933C5-2331-C812-22DC-DB56EB5F5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872" y="1690688"/>
            <a:ext cx="8350255" cy="4544881"/>
          </a:xfrm>
        </p:spPr>
      </p:pic>
    </p:spTree>
    <p:extLst>
      <p:ext uri="{BB962C8B-B14F-4D97-AF65-F5344CB8AC3E}">
        <p14:creationId xmlns:p14="http://schemas.microsoft.com/office/powerpoint/2010/main" val="1057648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8C35-8D08-43C8-60B0-A7E3C626C886}"/>
              </a:ext>
            </a:extLst>
          </p:cNvPr>
          <p:cNvSpPr>
            <a:spLocks noGrp="1"/>
          </p:cNvSpPr>
          <p:nvPr>
            <p:ph type="title"/>
          </p:nvPr>
        </p:nvSpPr>
        <p:spPr/>
        <p:txBody>
          <a:bodyPr/>
          <a:lstStyle/>
          <a:p>
            <a:pPr algn="ctr"/>
            <a:r>
              <a:rPr lang="en-US" dirty="0"/>
              <a:t>Database Structure (</a:t>
            </a:r>
            <a:r>
              <a:rPr lang="en-US" dirty="0" err="1"/>
              <a:t>Firestore</a:t>
            </a:r>
            <a:r>
              <a:rPr lang="en-US" dirty="0"/>
              <a:t>)</a:t>
            </a:r>
          </a:p>
        </p:txBody>
      </p:sp>
      <p:pic>
        <p:nvPicPr>
          <p:cNvPr id="5" name="Content Placeholder 4" descr="A screenshot of a computer&#10;&#10;Description automatically generated">
            <a:extLst>
              <a:ext uri="{FF2B5EF4-FFF2-40B4-BE49-F238E27FC236}">
                <a16:creationId xmlns:a16="http://schemas.microsoft.com/office/drawing/2014/main" id="{DCFF0094-AF8E-84FB-B5C9-3B3F427C38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570" y="1690688"/>
            <a:ext cx="8824859" cy="3792637"/>
          </a:xfrm>
        </p:spPr>
      </p:pic>
    </p:spTree>
    <p:extLst>
      <p:ext uri="{BB962C8B-B14F-4D97-AF65-F5344CB8AC3E}">
        <p14:creationId xmlns:p14="http://schemas.microsoft.com/office/powerpoint/2010/main" val="83455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9D6C-34E5-7BDB-B290-393497CFC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486B5-041E-36FC-1952-FFB6D1FBBF38}"/>
              </a:ext>
            </a:extLst>
          </p:cNvPr>
          <p:cNvSpPr>
            <a:spLocks noGrp="1"/>
          </p:cNvSpPr>
          <p:nvPr>
            <p:ph type="title"/>
          </p:nvPr>
        </p:nvSpPr>
        <p:spPr>
          <a:xfrm>
            <a:off x="838200" y="82291"/>
            <a:ext cx="10515600" cy="1325563"/>
          </a:xfrm>
        </p:spPr>
        <p:txBody>
          <a:bodyPr/>
          <a:lstStyle/>
          <a:p>
            <a:pPr algn="ctr"/>
            <a:r>
              <a:rPr lang="en-US" dirty="0"/>
              <a:t>Our Solution – </a:t>
            </a:r>
            <a:r>
              <a:rPr lang="en-US" dirty="0">
                <a:solidFill>
                  <a:srgbClr val="00B050"/>
                </a:solidFill>
              </a:rPr>
              <a:t>FixMyCity</a:t>
            </a:r>
            <a:r>
              <a:rPr lang="en-US" dirty="0"/>
              <a:t> Application</a:t>
            </a:r>
            <a:endParaRPr lang="en-IN" dirty="0"/>
          </a:p>
        </p:txBody>
      </p:sp>
      <p:pic>
        <p:nvPicPr>
          <p:cNvPr id="7" name="Picture 6">
            <a:extLst>
              <a:ext uri="{FF2B5EF4-FFF2-40B4-BE49-F238E27FC236}">
                <a16:creationId xmlns:a16="http://schemas.microsoft.com/office/drawing/2014/main" id="{D7464199-229A-EA6B-88B4-A49B086FA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134" y="1394810"/>
            <a:ext cx="2685732" cy="5463190"/>
          </a:xfrm>
          <a:prstGeom prst="rect">
            <a:avLst/>
          </a:prstGeom>
        </p:spPr>
      </p:pic>
      <p:pic>
        <p:nvPicPr>
          <p:cNvPr id="8" name="Picture 7">
            <a:extLst>
              <a:ext uri="{FF2B5EF4-FFF2-40B4-BE49-F238E27FC236}">
                <a16:creationId xmlns:a16="http://schemas.microsoft.com/office/drawing/2014/main" id="{674F466D-DBC8-27A1-E288-8B678724A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58" y="3049151"/>
            <a:ext cx="4114800" cy="4114800"/>
          </a:xfrm>
          <a:prstGeom prst="rect">
            <a:avLst/>
          </a:prstGeom>
        </p:spPr>
      </p:pic>
      <p:sp>
        <p:nvSpPr>
          <p:cNvPr id="9" name="TextBox 8">
            <a:extLst>
              <a:ext uri="{FF2B5EF4-FFF2-40B4-BE49-F238E27FC236}">
                <a16:creationId xmlns:a16="http://schemas.microsoft.com/office/drawing/2014/main" id="{92FDE8B4-9E24-1609-A6B7-F35EA489C6AD}"/>
              </a:ext>
            </a:extLst>
          </p:cNvPr>
          <p:cNvSpPr txBox="1"/>
          <p:nvPr/>
        </p:nvSpPr>
        <p:spPr>
          <a:xfrm>
            <a:off x="7690958" y="6331744"/>
            <a:ext cx="4501042" cy="369332"/>
          </a:xfrm>
          <a:prstGeom prst="rect">
            <a:avLst/>
          </a:prstGeom>
          <a:noFill/>
        </p:spPr>
        <p:txBody>
          <a:bodyPr wrap="square" rtlCol="0">
            <a:spAutoFit/>
          </a:bodyPr>
          <a:lstStyle/>
          <a:p>
            <a:r>
              <a:rPr lang="en-US" dirty="0">
                <a:solidFill>
                  <a:srgbClr val="00B050"/>
                </a:solidFill>
              </a:rPr>
              <a:t>- Making Urban Spaces Smarter and Cleaner</a:t>
            </a:r>
            <a:endParaRPr lang="en-IN" dirty="0">
              <a:solidFill>
                <a:srgbClr val="00B050"/>
              </a:solidFill>
            </a:endParaRPr>
          </a:p>
        </p:txBody>
      </p:sp>
      <p:pic>
        <p:nvPicPr>
          <p:cNvPr id="11" name="Picture 10">
            <a:extLst>
              <a:ext uri="{FF2B5EF4-FFF2-40B4-BE49-F238E27FC236}">
                <a16:creationId xmlns:a16="http://schemas.microsoft.com/office/drawing/2014/main" id="{101765B0-CF56-1E32-8079-35636C38B5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35" y="3582648"/>
            <a:ext cx="3118428" cy="3118428"/>
          </a:xfrm>
          <a:prstGeom prst="rect">
            <a:avLst/>
          </a:prstGeom>
        </p:spPr>
      </p:pic>
    </p:spTree>
    <p:extLst>
      <p:ext uri="{BB962C8B-B14F-4D97-AF65-F5344CB8AC3E}">
        <p14:creationId xmlns:p14="http://schemas.microsoft.com/office/powerpoint/2010/main" val="462498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764E-0C60-E2F4-7A8D-A7BE60F51887}"/>
              </a:ext>
            </a:extLst>
          </p:cNvPr>
          <p:cNvSpPr>
            <a:spLocks noGrp="1"/>
          </p:cNvSpPr>
          <p:nvPr>
            <p:ph type="title"/>
          </p:nvPr>
        </p:nvSpPr>
        <p:spPr/>
        <p:txBody>
          <a:bodyPr/>
          <a:lstStyle/>
          <a:p>
            <a:pPr algn="ctr"/>
            <a:r>
              <a:rPr lang="en-US" dirty="0"/>
              <a:t>Database Structure (</a:t>
            </a:r>
            <a:r>
              <a:rPr lang="en-US" dirty="0" err="1"/>
              <a:t>Firestore</a:t>
            </a:r>
            <a:r>
              <a:rPr lang="en-US" dirty="0"/>
              <a:t>)</a:t>
            </a:r>
          </a:p>
        </p:txBody>
      </p:sp>
      <p:pic>
        <p:nvPicPr>
          <p:cNvPr id="4" name="Content Placeholder 3" descr="A screenshot of a computer&#10;&#10;Description automatically generated">
            <a:extLst>
              <a:ext uri="{FF2B5EF4-FFF2-40B4-BE49-F238E27FC236}">
                <a16:creationId xmlns:a16="http://schemas.microsoft.com/office/drawing/2014/main" id="{49577DA9-EEC3-A9B5-5467-43B7537166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878" y="1690688"/>
            <a:ext cx="8808243" cy="3266254"/>
          </a:xfrm>
          <a:prstGeom prst="rect">
            <a:avLst/>
          </a:prstGeom>
        </p:spPr>
      </p:pic>
    </p:spTree>
    <p:extLst>
      <p:ext uri="{BB962C8B-B14F-4D97-AF65-F5344CB8AC3E}">
        <p14:creationId xmlns:p14="http://schemas.microsoft.com/office/powerpoint/2010/main" val="2182546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D796-5175-8B46-CE86-67D57CBD4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BB405-66C4-070A-51AA-6EACAC525615}"/>
              </a:ext>
            </a:extLst>
          </p:cNvPr>
          <p:cNvSpPr>
            <a:spLocks noGrp="1"/>
          </p:cNvSpPr>
          <p:nvPr>
            <p:ph type="title"/>
          </p:nvPr>
        </p:nvSpPr>
        <p:spPr/>
        <p:txBody>
          <a:bodyPr/>
          <a:lstStyle/>
          <a:p>
            <a:pPr algn="ctr"/>
            <a:r>
              <a:rPr lang="en-US" dirty="0"/>
              <a:t>Database Structure (</a:t>
            </a:r>
            <a:r>
              <a:rPr lang="en-US" dirty="0" err="1"/>
              <a:t>Firestore</a:t>
            </a:r>
            <a:r>
              <a:rPr lang="en-US" dirty="0"/>
              <a:t>)</a:t>
            </a:r>
          </a:p>
        </p:txBody>
      </p:sp>
      <p:pic>
        <p:nvPicPr>
          <p:cNvPr id="6" name="Content Placeholder 5">
            <a:extLst>
              <a:ext uri="{FF2B5EF4-FFF2-40B4-BE49-F238E27FC236}">
                <a16:creationId xmlns:a16="http://schemas.microsoft.com/office/drawing/2014/main" id="{22412A0C-12AE-33E7-18C6-9F8857974B98}"/>
              </a:ext>
            </a:extLst>
          </p:cNvPr>
          <p:cNvPicPr>
            <a:picLocks noGrp="1" noChangeAspect="1"/>
          </p:cNvPicPr>
          <p:nvPr>
            <p:ph idx="1"/>
          </p:nvPr>
        </p:nvPicPr>
        <p:blipFill>
          <a:blip r:embed="rId2"/>
          <a:stretch>
            <a:fillRect/>
          </a:stretch>
        </p:blipFill>
        <p:spPr>
          <a:xfrm>
            <a:off x="1306928" y="1690688"/>
            <a:ext cx="9578144" cy="4351338"/>
          </a:xfrm>
          <a:prstGeom prst="rect">
            <a:avLst/>
          </a:prstGeom>
        </p:spPr>
      </p:pic>
    </p:spTree>
    <p:extLst>
      <p:ext uri="{BB962C8B-B14F-4D97-AF65-F5344CB8AC3E}">
        <p14:creationId xmlns:p14="http://schemas.microsoft.com/office/powerpoint/2010/main" val="1589675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82A6-F440-574E-2845-F2FE623C252F}"/>
              </a:ext>
            </a:extLst>
          </p:cNvPr>
          <p:cNvSpPr>
            <a:spLocks noGrp="1"/>
          </p:cNvSpPr>
          <p:nvPr>
            <p:ph type="title"/>
          </p:nvPr>
        </p:nvSpPr>
        <p:spPr/>
        <p:txBody>
          <a:bodyPr/>
          <a:lstStyle/>
          <a:p>
            <a:pPr algn="ctr"/>
            <a:r>
              <a:rPr lang="en-US" dirty="0"/>
              <a:t>Machine Learning Approach</a:t>
            </a:r>
          </a:p>
        </p:txBody>
      </p:sp>
      <p:pic>
        <p:nvPicPr>
          <p:cNvPr id="9" name="Content Placeholder 8" descr="A diagram of a smart city model&#10;&#10;Description automatically generated">
            <a:extLst>
              <a:ext uri="{FF2B5EF4-FFF2-40B4-BE49-F238E27FC236}">
                <a16:creationId xmlns:a16="http://schemas.microsoft.com/office/drawing/2014/main" id="{5A24F388-D2D9-D754-2D73-1F209BBF1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1806" y="1690688"/>
            <a:ext cx="5108388" cy="4351338"/>
          </a:xfrm>
        </p:spPr>
      </p:pic>
    </p:spTree>
    <p:extLst>
      <p:ext uri="{BB962C8B-B14F-4D97-AF65-F5344CB8AC3E}">
        <p14:creationId xmlns:p14="http://schemas.microsoft.com/office/powerpoint/2010/main" val="2233295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AD3A-4AB4-A1B0-C613-5615D32193A1}"/>
              </a:ext>
            </a:extLst>
          </p:cNvPr>
          <p:cNvSpPr>
            <a:spLocks noGrp="1"/>
          </p:cNvSpPr>
          <p:nvPr>
            <p:ph type="title"/>
          </p:nvPr>
        </p:nvSpPr>
        <p:spPr/>
        <p:txBody>
          <a:bodyPr/>
          <a:lstStyle/>
          <a:p>
            <a:pPr algn="ctr"/>
            <a:r>
              <a:rPr lang="en-US" dirty="0"/>
              <a:t>Machine Learning Model (MobileNetV2) Results</a:t>
            </a:r>
          </a:p>
        </p:txBody>
      </p:sp>
      <p:pic>
        <p:nvPicPr>
          <p:cNvPr id="11" name="Content Placeholder 10" descr="A screenshot of a computer screen&#10;&#10;Description automatically generated">
            <a:extLst>
              <a:ext uri="{FF2B5EF4-FFF2-40B4-BE49-F238E27FC236}">
                <a16:creationId xmlns:a16="http://schemas.microsoft.com/office/drawing/2014/main" id="{34E6F98D-E53F-54B6-F755-648F4160EA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835" y="1845405"/>
            <a:ext cx="5571511" cy="4484388"/>
          </a:xfrm>
        </p:spPr>
      </p:pic>
      <p:pic>
        <p:nvPicPr>
          <p:cNvPr id="13" name="Picture 12" descr="A screen shot of a computer screen&#10;&#10;Description automatically generated">
            <a:extLst>
              <a:ext uri="{FF2B5EF4-FFF2-40B4-BE49-F238E27FC236}">
                <a16:creationId xmlns:a16="http://schemas.microsoft.com/office/drawing/2014/main" id="{925C0C21-ACAF-A7E6-6AEE-4909C59A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655" y="1845405"/>
            <a:ext cx="5573713" cy="4484388"/>
          </a:xfrm>
          <a:prstGeom prst="rect">
            <a:avLst/>
          </a:prstGeom>
        </p:spPr>
      </p:pic>
    </p:spTree>
    <p:extLst>
      <p:ext uri="{BB962C8B-B14F-4D97-AF65-F5344CB8AC3E}">
        <p14:creationId xmlns:p14="http://schemas.microsoft.com/office/powerpoint/2010/main" val="1163854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0125-257D-38DF-F21C-E6D8F088FF3C}"/>
              </a:ext>
            </a:extLst>
          </p:cNvPr>
          <p:cNvSpPr>
            <a:spLocks noGrp="1"/>
          </p:cNvSpPr>
          <p:nvPr>
            <p:ph type="title"/>
          </p:nvPr>
        </p:nvSpPr>
        <p:spPr/>
        <p:txBody>
          <a:bodyPr/>
          <a:lstStyle/>
          <a:p>
            <a:pPr algn="ctr"/>
            <a:r>
              <a:rPr lang="en-US" dirty="0"/>
              <a:t>Machine Learning Model (MobileNetV2) Results</a:t>
            </a:r>
          </a:p>
        </p:txBody>
      </p:sp>
      <p:pic>
        <p:nvPicPr>
          <p:cNvPr id="5" name="Content Placeholder 4" descr="A screenshot of a computer screen&#10;&#10;Description automatically generated">
            <a:extLst>
              <a:ext uri="{FF2B5EF4-FFF2-40B4-BE49-F238E27FC236}">
                <a16:creationId xmlns:a16="http://schemas.microsoft.com/office/drawing/2014/main" id="{03C0378E-A7D9-82F9-F44A-ED144893C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1144" y="1839913"/>
            <a:ext cx="5569712" cy="4351338"/>
          </a:xfrm>
        </p:spPr>
      </p:pic>
    </p:spTree>
    <p:extLst>
      <p:ext uri="{BB962C8B-B14F-4D97-AF65-F5344CB8AC3E}">
        <p14:creationId xmlns:p14="http://schemas.microsoft.com/office/powerpoint/2010/main" val="212441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77D40-9B8A-460B-019C-6ADDA4C89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F44E1-B2FE-DE52-141D-904AD241494A}"/>
              </a:ext>
            </a:extLst>
          </p:cNvPr>
          <p:cNvSpPr>
            <a:spLocks noGrp="1"/>
          </p:cNvSpPr>
          <p:nvPr>
            <p:ph type="title"/>
          </p:nvPr>
        </p:nvSpPr>
        <p:spPr>
          <a:xfrm>
            <a:off x="838200" y="2766218"/>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42746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10EB3-3128-C4C2-F949-D4962331E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0BF2F-A19D-838B-560D-7F4A9DF80420}"/>
              </a:ext>
            </a:extLst>
          </p:cNvPr>
          <p:cNvSpPr>
            <a:spLocks noGrp="1"/>
          </p:cNvSpPr>
          <p:nvPr>
            <p:ph type="title"/>
          </p:nvPr>
        </p:nvSpPr>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965C0F21-C112-5C25-A91F-3D269F1F5251}"/>
              </a:ext>
            </a:extLst>
          </p:cNvPr>
          <p:cNvSpPr>
            <a:spLocks noGrp="1"/>
          </p:cNvSpPr>
          <p:nvPr>
            <p:ph idx="1"/>
          </p:nvPr>
        </p:nvSpPr>
        <p:spPr/>
        <p:txBody>
          <a:bodyPr>
            <a:normAutofit/>
          </a:bodyPr>
          <a:lstStyle/>
          <a:p>
            <a:pPr marL="0" indent="0" algn="just">
              <a:buNone/>
            </a:pPr>
            <a:r>
              <a:rPr lang="en-US" sz="2600" dirty="0">
                <a:effectLst/>
                <a:ea typeface="Calibri" panose="020F0502020204030204" pitchFamily="34" charset="0"/>
              </a:rPr>
              <a:t>FixMyCity is designed to empower citizens by providing a seamless platform to report civic issues. This app allows users to easily register complaints by uploading images and details of the affected areas, ensuring that local authorities can quickly identify and address these problems. By enabling real-time tracking and updates on the status of their complaints, the app fosters transparency and accountability, contributing to the overall development and improvement of urban infrastructure. This solution aims to create smarter, safer, and more sustainable cities for all residents.</a:t>
            </a:r>
            <a:endParaRPr lang="en-IN" sz="2600" dirty="0">
              <a:effectLst/>
              <a:ea typeface="Calibri" panose="020F0502020204030204" pitchFamily="34" charset="0"/>
            </a:endParaRPr>
          </a:p>
          <a:p>
            <a:pPr marL="0" indent="0" algn="just">
              <a:buNone/>
            </a:pPr>
            <a:endParaRPr lang="en-IN" sz="2600" dirty="0"/>
          </a:p>
        </p:txBody>
      </p:sp>
    </p:spTree>
    <p:extLst>
      <p:ext uri="{BB962C8B-B14F-4D97-AF65-F5344CB8AC3E}">
        <p14:creationId xmlns:p14="http://schemas.microsoft.com/office/powerpoint/2010/main" val="133769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1B022-C348-8818-80D6-1BDDCDBD3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81729-3E6F-5A5A-1A9A-6AF845798CA1}"/>
              </a:ext>
            </a:extLst>
          </p:cNvPr>
          <p:cNvSpPr>
            <a:spLocks noGrp="1"/>
          </p:cNvSpPr>
          <p:nvPr>
            <p:ph type="title"/>
          </p:nvPr>
        </p:nvSpPr>
        <p:spPr/>
        <p:txBody>
          <a:bodyPr/>
          <a:lstStyle/>
          <a:p>
            <a:pPr algn="ctr"/>
            <a:r>
              <a:rPr lang="en-US" dirty="0"/>
              <a:t>Objective</a:t>
            </a:r>
            <a:endParaRPr lang="en-IN" dirty="0"/>
          </a:p>
        </p:txBody>
      </p:sp>
      <p:sp>
        <p:nvSpPr>
          <p:cNvPr id="3" name="Content Placeholder 2">
            <a:extLst>
              <a:ext uri="{FF2B5EF4-FFF2-40B4-BE49-F238E27FC236}">
                <a16:creationId xmlns:a16="http://schemas.microsoft.com/office/drawing/2014/main" id="{D6D26073-1708-4120-0E57-BF2C114F988E}"/>
              </a:ext>
            </a:extLst>
          </p:cNvPr>
          <p:cNvSpPr>
            <a:spLocks noGrp="1"/>
          </p:cNvSpPr>
          <p:nvPr>
            <p:ph idx="1"/>
          </p:nvPr>
        </p:nvSpPr>
        <p:spPr/>
        <p:txBody>
          <a:bodyPr>
            <a:normAutofit/>
          </a:bodyPr>
          <a:lstStyle/>
          <a:p>
            <a:pPr algn="just"/>
            <a:r>
              <a:rPr lang="en-US" sz="2600" dirty="0"/>
              <a:t>Provide a platform for residents to report city infrastructure issues</a:t>
            </a:r>
          </a:p>
          <a:p>
            <a:pPr algn="just"/>
            <a:r>
              <a:rPr lang="en-US" sz="2600" dirty="0"/>
              <a:t>Quick fixes and updates to their complaints</a:t>
            </a:r>
          </a:p>
          <a:p>
            <a:pPr algn="just"/>
            <a:r>
              <a:rPr lang="en-US" sz="2600" dirty="0"/>
              <a:t>Automate resource allocation using Machine Learning</a:t>
            </a:r>
          </a:p>
          <a:p>
            <a:pPr algn="just"/>
            <a:r>
              <a:rPr lang="en-US" sz="2600" dirty="0"/>
              <a:t>Increase transparency and accountability in resolving complaints</a:t>
            </a:r>
          </a:p>
          <a:p>
            <a:pPr algn="just"/>
            <a:r>
              <a:rPr lang="en-US" sz="2600" dirty="0"/>
              <a:t>Foster a cleaner, safer and more organized urban environment</a:t>
            </a:r>
          </a:p>
          <a:p>
            <a:pPr algn="just"/>
            <a:r>
              <a:rPr lang="en-US" sz="2600" dirty="0"/>
              <a:t>Easier for authorities to keep a check on all the complaints and making sure complaints are resolved before closing</a:t>
            </a:r>
            <a:endParaRPr lang="en-IN" sz="2600" dirty="0"/>
          </a:p>
        </p:txBody>
      </p:sp>
    </p:spTree>
    <p:extLst>
      <p:ext uri="{BB962C8B-B14F-4D97-AF65-F5344CB8AC3E}">
        <p14:creationId xmlns:p14="http://schemas.microsoft.com/office/powerpoint/2010/main" val="32125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83E23-5372-F24A-261C-F413F97D4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8A2F1-E96D-8FB3-44D4-93FC58A6F448}"/>
              </a:ext>
            </a:extLst>
          </p:cNvPr>
          <p:cNvSpPr>
            <a:spLocks noGrp="1"/>
          </p:cNvSpPr>
          <p:nvPr>
            <p:ph type="title"/>
          </p:nvPr>
        </p:nvSpPr>
        <p:spPr>
          <a:xfrm>
            <a:off x="838200" y="-107486"/>
            <a:ext cx="10515600" cy="1325563"/>
          </a:xfrm>
        </p:spPr>
        <p:txBody>
          <a:bodyPr/>
          <a:lstStyle/>
          <a:p>
            <a:pPr algn="ctr"/>
            <a:r>
              <a:rPr lang="en-US" dirty="0"/>
              <a:t>Methodology</a:t>
            </a:r>
            <a:endParaRPr lang="en-IN" dirty="0"/>
          </a:p>
        </p:txBody>
      </p:sp>
      <p:pic>
        <p:nvPicPr>
          <p:cNvPr id="5" name="Picture 4">
            <a:extLst>
              <a:ext uri="{FF2B5EF4-FFF2-40B4-BE49-F238E27FC236}">
                <a16:creationId xmlns:a16="http://schemas.microsoft.com/office/drawing/2014/main" id="{76300133-540B-A0D5-57A5-9A745E67B14B}"/>
              </a:ext>
            </a:extLst>
          </p:cNvPr>
          <p:cNvPicPr>
            <a:picLocks noChangeAspect="1"/>
          </p:cNvPicPr>
          <p:nvPr/>
        </p:nvPicPr>
        <p:blipFill>
          <a:blip r:embed="rId2"/>
          <a:srcRect t="1119"/>
          <a:stretch/>
        </p:blipFill>
        <p:spPr>
          <a:xfrm>
            <a:off x="4880894" y="965771"/>
            <a:ext cx="2430211" cy="5779213"/>
          </a:xfrm>
          <a:prstGeom prst="rect">
            <a:avLst/>
          </a:prstGeom>
        </p:spPr>
      </p:pic>
    </p:spTree>
    <p:extLst>
      <p:ext uri="{BB962C8B-B14F-4D97-AF65-F5344CB8AC3E}">
        <p14:creationId xmlns:p14="http://schemas.microsoft.com/office/powerpoint/2010/main" val="891381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0B958-3548-436A-009D-5792F15FF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6B9E47-655A-7594-3FE5-BA2BF484B894}"/>
              </a:ext>
            </a:extLst>
          </p:cNvPr>
          <p:cNvSpPr>
            <a:spLocks noGrp="1"/>
          </p:cNvSpPr>
          <p:nvPr>
            <p:ph type="title"/>
          </p:nvPr>
        </p:nvSpPr>
        <p:spPr/>
        <p:txBody>
          <a:bodyPr/>
          <a:lstStyle/>
          <a:p>
            <a:pPr algn="ctr"/>
            <a:r>
              <a:rPr lang="en-US" dirty="0"/>
              <a:t>Methodology</a:t>
            </a:r>
            <a:endParaRPr lang="en-IN" dirty="0"/>
          </a:p>
        </p:txBody>
      </p:sp>
      <p:sp>
        <p:nvSpPr>
          <p:cNvPr id="3" name="Content Placeholder 2">
            <a:extLst>
              <a:ext uri="{FF2B5EF4-FFF2-40B4-BE49-F238E27FC236}">
                <a16:creationId xmlns:a16="http://schemas.microsoft.com/office/drawing/2014/main" id="{F2180658-AA62-3FC7-4CDD-BDA685DC88A3}"/>
              </a:ext>
            </a:extLst>
          </p:cNvPr>
          <p:cNvSpPr>
            <a:spLocks noGrp="1"/>
          </p:cNvSpPr>
          <p:nvPr>
            <p:ph idx="1"/>
          </p:nvPr>
        </p:nvSpPr>
        <p:spPr/>
        <p:txBody>
          <a:bodyPr>
            <a:normAutofit/>
          </a:bodyPr>
          <a:lstStyle/>
          <a:p>
            <a:pPr marL="0" indent="0" algn="just">
              <a:buNone/>
            </a:pPr>
            <a:r>
              <a:rPr lang="en-US" sz="2600" dirty="0"/>
              <a:t>1. Requirement Analysis</a:t>
            </a:r>
          </a:p>
          <a:p>
            <a:pPr algn="just"/>
            <a:r>
              <a:rPr lang="en-US" sz="2600" dirty="0"/>
              <a:t>Identify app features (user login, complaint logging, admin dashboard)</a:t>
            </a:r>
          </a:p>
          <a:p>
            <a:pPr algn="just"/>
            <a:r>
              <a:rPr lang="en-US" sz="2600" dirty="0"/>
              <a:t>Tools : Figma (UI/UX Design)</a:t>
            </a:r>
          </a:p>
          <a:p>
            <a:pPr marL="0" indent="0" algn="just">
              <a:buNone/>
            </a:pPr>
            <a:endParaRPr lang="en-US" sz="2600" dirty="0"/>
          </a:p>
          <a:p>
            <a:pPr marL="0" indent="0" algn="just">
              <a:buNone/>
            </a:pPr>
            <a:r>
              <a:rPr lang="en-US" sz="2600" dirty="0"/>
              <a:t>2. UI/UX Design(Prototype Creation)</a:t>
            </a:r>
          </a:p>
          <a:p>
            <a:pPr algn="just"/>
            <a:r>
              <a:rPr lang="en-US" sz="2600" dirty="0"/>
              <a:t>Design interactive screens for users and admins</a:t>
            </a:r>
          </a:p>
          <a:p>
            <a:pPr algn="just"/>
            <a:r>
              <a:rPr lang="en-US" sz="2600" dirty="0"/>
              <a:t>Tools: Figma</a:t>
            </a:r>
          </a:p>
          <a:p>
            <a:pPr marL="0" indent="0" algn="just">
              <a:buNone/>
            </a:pPr>
            <a:endParaRPr lang="en-IN" sz="2600" dirty="0"/>
          </a:p>
        </p:txBody>
      </p:sp>
    </p:spTree>
    <p:extLst>
      <p:ext uri="{BB962C8B-B14F-4D97-AF65-F5344CB8AC3E}">
        <p14:creationId xmlns:p14="http://schemas.microsoft.com/office/powerpoint/2010/main" val="330710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DABCD-1FCC-C45D-6353-22AD9ECF8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5F87A-5745-17FD-6E54-01C3D586AB03}"/>
              </a:ext>
            </a:extLst>
          </p:cNvPr>
          <p:cNvSpPr>
            <a:spLocks noGrp="1"/>
          </p:cNvSpPr>
          <p:nvPr>
            <p:ph type="title"/>
          </p:nvPr>
        </p:nvSpPr>
        <p:spPr/>
        <p:txBody>
          <a:bodyPr/>
          <a:lstStyle/>
          <a:p>
            <a:pPr algn="ctr"/>
            <a:r>
              <a:rPr lang="en-US" dirty="0"/>
              <a:t>Methodology</a:t>
            </a:r>
            <a:endParaRPr lang="en-IN" dirty="0"/>
          </a:p>
        </p:txBody>
      </p:sp>
      <p:sp>
        <p:nvSpPr>
          <p:cNvPr id="3" name="Content Placeholder 2">
            <a:extLst>
              <a:ext uri="{FF2B5EF4-FFF2-40B4-BE49-F238E27FC236}">
                <a16:creationId xmlns:a16="http://schemas.microsoft.com/office/drawing/2014/main" id="{95D46AE1-14AE-1FA6-1A9D-85CBC920FB10}"/>
              </a:ext>
            </a:extLst>
          </p:cNvPr>
          <p:cNvSpPr>
            <a:spLocks noGrp="1"/>
          </p:cNvSpPr>
          <p:nvPr>
            <p:ph idx="1"/>
          </p:nvPr>
        </p:nvSpPr>
        <p:spPr/>
        <p:txBody>
          <a:bodyPr>
            <a:normAutofit/>
          </a:bodyPr>
          <a:lstStyle/>
          <a:p>
            <a:pPr marL="0" indent="0" algn="just">
              <a:buNone/>
            </a:pPr>
            <a:r>
              <a:rPr lang="en-US" sz="2600" dirty="0"/>
              <a:t>3. Frontend Development </a:t>
            </a:r>
          </a:p>
          <a:p>
            <a:pPr algn="just"/>
            <a:r>
              <a:rPr lang="en-US" sz="2600" dirty="0"/>
              <a:t>Build the app interface using Flutter</a:t>
            </a:r>
          </a:p>
          <a:p>
            <a:pPr algn="just"/>
            <a:r>
              <a:rPr lang="en-US" sz="2600" dirty="0"/>
              <a:t>Use Dart for implementing interactive features</a:t>
            </a:r>
          </a:p>
          <a:p>
            <a:pPr marL="0" indent="0" algn="just">
              <a:buNone/>
            </a:pPr>
            <a:endParaRPr lang="en-US" sz="2600" dirty="0"/>
          </a:p>
          <a:p>
            <a:pPr marL="0" indent="0" algn="just">
              <a:buNone/>
            </a:pPr>
            <a:r>
              <a:rPr lang="en-US" sz="2600" dirty="0"/>
              <a:t>4. Backend Setup</a:t>
            </a:r>
          </a:p>
          <a:p>
            <a:pPr algn="just"/>
            <a:r>
              <a:rPr lang="en-US" sz="2600" dirty="0"/>
              <a:t>Use Firebase </a:t>
            </a:r>
            <a:r>
              <a:rPr lang="en-US" sz="2600" dirty="0" err="1"/>
              <a:t>Firestore</a:t>
            </a:r>
            <a:r>
              <a:rPr lang="en-US" sz="2600" dirty="0"/>
              <a:t> for database management</a:t>
            </a:r>
          </a:p>
          <a:p>
            <a:pPr algn="just"/>
            <a:r>
              <a:rPr lang="en-US" sz="2600" dirty="0"/>
              <a:t>Use Firebase Storage for image storage</a:t>
            </a:r>
          </a:p>
          <a:p>
            <a:pPr algn="just"/>
            <a:r>
              <a:rPr lang="en-US" sz="2600" dirty="0"/>
              <a:t>Implement Firebase Authentication for secure login</a:t>
            </a:r>
          </a:p>
        </p:txBody>
      </p:sp>
    </p:spTree>
    <p:extLst>
      <p:ext uri="{BB962C8B-B14F-4D97-AF65-F5344CB8AC3E}">
        <p14:creationId xmlns:p14="http://schemas.microsoft.com/office/powerpoint/2010/main" val="777966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985</Words>
  <Application>Microsoft Macintosh PowerPoint</Application>
  <PresentationFormat>Widescreen</PresentationFormat>
  <Paragraphs>170</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Rounded MT Bold</vt:lpstr>
      <vt:lpstr>Calibri</vt:lpstr>
      <vt:lpstr>Calibri Light</vt:lpstr>
      <vt:lpstr>Noto Sans Symbols</vt:lpstr>
      <vt:lpstr>Source Sans Pro Light</vt:lpstr>
      <vt:lpstr>Times New Roman</vt:lpstr>
      <vt:lpstr>Office Theme</vt:lpstr>
      <vt:lpstr>PowerPoint Presentation</vt:lpstr>
      <vt:lpstr>Table of Contents</vt:lpstr>
      <vt:lpstr>Problem Statement</vt:lpstr>
      <vt:lpstr>Our Solution – FixMyCity Application</vt:lpstr>
      <vt:lpstr>Introduction</vt:lpstr>
      <vt:lpstr>Objective</vt:lpstr>
      <vt:lpstr>Methodology</vt:lpstr>
      <vt:lpstr>Methodology</vt:lpstr>
      <vt:lpstr>Methodology</vt:lpstr>
      <vt:lpstr>Methodology</vt:lpstr>
      <vt:lpstr>Methodology</vt:lpstr>
      <vt:lpstr>How FixMyCity works?</vt:lpstr>
      <vt:lpstr>How FixMyCity works?</vt:lpstr>
      <vt:lpstr>Tools</vt:lpstr>
      <vt:lpstr>Features</vt:lpstr>
      <vt:lpstr>Features</vt:lpstr>
      <vt:lpstr>Features</vt:lpstr>
      <vt:lpstr>What makes our app DIFFERENT?</vt:lpstr>
      <vt:lpstr>Unique Features </vt:lpstr>
      <vt:lpstr>Unique Features</vt:lpstr>
      <vt:lpstr>Unique Features</vt:lpstr>
      <vt:lpstr>Unique Features</vt:lpstr>
      <vt:lpstr>Scope</vt:lpstr>
      <vt:lpstr>Target Audience</vt:lpstr>
      <vt:lpstr>BETA VERSION OF APPLICATION</vt:lpstr>
      <vt:lpstr>Onboarding Screens</vt:lpstr>
      <vt:lpstr>Log In/Sign Up Screens </vt:lpstr>
      <vt:lpstr>Log In/Sign Up Screens</vt:lpstr>
      <vt:lpstr>Forgot Password Screen</vt:lpstr>
      <vt:lpstr>User Screens</vt:lpstr>
      <vt:lpstr>User Screens</vt:lpstr>
      <vt:lpstr>User Screens</vt:lpstr>
      <vt:lpstr>Worker Screens</vt:lpstr>
      <vt:lpstr>Worker Screens</vt:lpstr>
      <vt:lpstr>Admin Screens</vt:lpstr>
      <vt:lpstr>Admin Screens</vt:lpstr>
      <vt:lpstr>Database Structure (Firestore)</vt:lpstr>
      <vt:lpstr>Database Structure (Firestore)</vt:lpstr>
      <vt:lpstr>Database Structure (Firestore)</vt:lpstr>
      <vt:lpstr>Database Structure (Firestore)</vt:lpstr>
      <vt:lpstr>Database Structure (Firestore)</vt:lpstr>
      <vt:lpstr>Machine Learning Approach</vt:lpstr>
      <vt:lpstr>Machine Learning Model (MobileNetV2) Results</vt:lpstr>
      <vt:lpstr>Machine Learning Model (MobileNetV2)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lalit madan</dc:creator>
  <cp:lastModifiedBy>Khushi Madan [CSE (ARTIFICIAL INTELLIGENCE &amp; MACHINE LEARNING) - 2022]</cp:lastModifiedBy>
  <cp:revision>11</cp:revision>
  <dcterms:created xsi:type="dcterms:W3CDTF">2024-11-25T19:27:17Z</dcterms:created>
  <dcterms:modified xsi:type="dcterms:W3CDTF">2025-03-23T15:10:08Z</dcterms:modified>
</cp:coreProperties>
</file>